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54"/>
  </p:notesMasterIdLst>
  <p:sldIdLst>
    <p:sldId id="285" r:id="rId5"/>
    <p:sldId id="315" r:id="rId6"/>
    <p:sldId id="287" r:id="rId7"/>
    <p:sldId id="294" r:id="rId8"/>
    <p:sldId id="257" r:id="rId9"/>
    <p:sldId id="259" r:id="rId10"/>
    <p:sldId id="264" r:id="rId11"/>
    <p:sldId id="317" r:id="rId12"/>
    <p:sldId id="278" r:id="rId13"/>
    <p:sldId id="288" r:id="rId14"/>
    <p:sldId id="267" r:id="rId15"/>
    <p:sldId id="293" r:id="rId16"/>
    <p:sldId id="262" r:id="rId17"/>
    <p:sldId id="263" r:id="rId18"/>
    <p:sldId id="289" r:id="rId19"/>
    <p:sldId id="318" r:id="rId20"/>
    <p:sldId id="292" r:id="rId21"/>
    <p:sldId id="268" r:id="rId22"/>
    <p:sldId id="269" r:id="rId23"/>
    <p:sldId id="281" r:id="rId24"/>
    <p:sldId id="270" r:id="rId25"/>
    <p:sldId id="299" r:id="rId26"/>
    <p:sldId id="319" r:id="rId27"/>
    <p:sldId id="301" r:id="rId28"/>
    <p:sldId id="272" r:id="rId29"/>
    <p:sldId id="302" r:id="rId30"/>
    <p:sldId id="316" r:id="rId31"/>
    <p:sldId id="300" r:id="rId32"/>
    <p:sldId id="296" r:id="rId33"/>
    <p:sldId id="271" r:id="rId34"/>
    <p:sldId id="303" r:id="rId35"/>
    <p:sldId id="304" r:id="rId36"/>
    <p:sldId id="273" r:id="rId37"/>
    <p:sldId id="295" r:id="rId38"/>
    <p:sldId id="275" r:id="rId39"/>
    <p:sldId id="305" r:id="rId40"/>
    <p:sldId id="306" r:id="rId41"/>
    <p:sldId id="276" r:id="rId42"/>
    <p:sldId id="307" r:id="rId43"/>
    <p:sldId id="308" r:id="rId44"/>
    <p:sldId id="284" r:id="rId45"/>
    <p:sldId id="279" r:id="rId46"/>
    <p:sldId id="310" r:id="rId47"/>
    <p:sldId id="311" r:id="rId48"/>
    <p:sldId id="297" r:id="rId49"/>
    <p:sldId id="312" r:id="rId50"/>
    <p:sldId id="313" r:id="rId51"/>
    <p:sldId id="314" r:id="rId52"/>
    <p:sldId id="258" r:id="rId53"/>
  </p:sldIdLst>
  <p:sldSz cx="12192000" cy="6858000"/>
  <p:notesSz cx="6858000" cy="9144000"/>
  <p:defaultTextStyle>
    <a:defPPr>
      <a:defRPr lang="en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rtupin menestystekijät" id="{08337802-7198-409D-B8A6-D022EA10ED1B}">
          <p14:sldIdLst>
            <p14:sldId id="285"/>
            <p14:sldId id="315"/>
            <p14:sldId id="287"/>
          </p14:sldIdLst>
        </p14:section>
        <p14:section name="Mikä on startup?" id="{31F31989-F10B-4EC1-9D11-FF10C29D1499}">
          <p14:sldIdLst>
            <p14:sldId id="294"/>
            <p14:sldId id="257"/>
            <p14:sldId id="259"/>
            <p14:sldId id="264"/>
            <p14:sldId id="317"/>
            <p14:sldId id="278"/>
            <p14:sldId id="288"/>
            <p14:sldId id="267"/>
          </p14:sldIdLst>
        </p14:section>
        <p14:section name="Esikuvilla ja ympäristöllä on merkitystä" id="{667CE9B3-14E6-410B-A02B-AC04F0EE4A80}">
          <p14:sldIdLst>
            <p14:sldId id="293"/>
            <p14:sldId id="262"/>
            <p14:sldId id="263"/>
            <p14:sldId id="289"/>
            <p14:sldId id="318"/>
          </p14:sldIdLst>
        </p14:section>
        <p14:section name="Startup tarvitsee idean" id="{03426F7A-C15D-4B81-B19E-7312082C1F2A}">
          <p14:sldIdLst>
            <p14:sldId id="292"/>
            <p14:sldId id="268"/>
            <p14:sldId id="269"/>
            <p14:sldId id="281"/>
            <p14:sldId id="270"/>
            <p14:sldId id="299"/>
            <p14:sldId id="319"/>
          </p14:sldIdLst>
        </p14:section>
        <p14:section name="Innovaatioympäristön merkitys" id="{2CFD81F3-D0EF-4FF0-86F0-FEAA55109D49}">
          <p14:sldIdLst>
            <p14:sldId id="301"/>
            <p14:sldId id="272"/>
            <p14:sldId id="302"/>
            <p14:sldId id="316"/>
            <p14:sldId id="300"/>
          </p14:sldIdLst>
        </p14:section>
        <p14:section name="Pelkkä idea ei riitä" id="{BD011DF0-751C-4BD8-B67A-B155A8D15B5A}">
          <p14:sldIdLst>
            <p14:sldId id="296"/>
            <p14:sldId id="271"/>
            <p14:sldId id="303"/>
            <p14:sldId id="304"/>
            <p14:sldId id="273"/>
          </p14:sldIdLst>
        </p14:section>
        <p14:section name="Ruoka-alan erityispiirteet" id="{50889976-8DB5-4889-A1D2-E13FC6996502}">
          <p14:sldIdLst>
            <p14:sldId id="295"/>
            <p14:sldId id="275"/>
            <p14:sldId id="305"/>
            <p14:sldId id="306"/>
            <p14:sldId id="276"/>
            <p14:sldId id="307"/>
            <p14:sldId id="308"/>
            <p14:sldId id="284"/>
            <p14:sldId id="279"/>
            <p14:sldId id="310"/>
          </p14:sldIdLst>
        </p14:section>
        <p14:section name="Startupin menestystekijöitä" id="{1511B7A2-EFFF-4B89-A41E-F836CFC03CB4}">
          <p14:sldIdLst>
            <p14:sldId id="311"/>
            <p14:sldId id="297"/>
            <p14:sldId id="312"/>
            <p14:sldId id="313"/>
            <p14:sldId id="314"/>
            <p14:sldId id="25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uni Lounasmaa" initials="JL" lastIdx="2" clrIdx="0">
    <p:extLst>
      <p:ext uri="{19B8F6BF-5375-455C-9EA6-DF929625EA0E}">
        <p15:presenceInfo xmlns:p15="http://schemas.microsoft.com/office/powerpoint/2012/main" userId="S::j.i.lounasmaa@student.henley.ac.uk::ff63c208-3969-48f5-9977-151ab032a53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807F"/>
    <a:srgbClr val="4C2F92"/>
    <a:srgbClr val="EFB901"/>
    <a:srgbClr val="FFD1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DE60649-EDEB-4DFE-94A5-02A7A1320EDA}" v="8" dt="2020-12-16T07:40:20.31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249" autoAdjust="0"/>
    <p:restoredTop sz="94796" autoAdjust="0"/>
  </p:normalViewPr>
  <p:slideViewPr>
    <p:cSldViewPr snapToGrid="0" snapToObjects="1">
      <p:cViewPr varScale="1">
        <p:scale>
          <a:sx n="71" d="100"/>
          <a:sy n="71" d="100"/>
        </p:scale>
        <p:origin x="52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commentAuthors" Target="commentAuthor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theme" Target="theme/theme1.xml"/><Relationship Id="rId5" Type="http://schemas.openxmlformats.org/officeDocument/2006/relationships/slide" Target="slides/slide1.xml"/><Relationship Id="rId61" Type="http://schemas.microsoft.com/office/2015/10/relationships/revisionInfo" Target="revisionInfo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viewProps" Target="viewProp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ino Friman" userId="2c8dbab8-edb7-4c8f-9821-0930953b0113" providerId="ADAL" clId="{1DE60649-EDEB-4DFE-94A5-02A7A1320EDA}"/>
    <pc:docChg chg="undo custSel addSld delSld modSld sldOrd modSection">
      <pc:chgData name="Aino Friman" userId="2c8dbab8-edb7-4c8f-9821-0930953b0113" providerId="ADAL" clId="{1DE60649-EDEB-4DFE-94A5-02A7A1320EDA}" dt="2020-12-17T12:14:58.424" v="1411" actId="6549"/>
      <pc:docMkLst>
        <pc:docMk/>
      </pc:docMkLst>
      <pc:sldChg chg="modSp mod">
        <pc:chgData name="Aino Friman" userId="2c8dbab8-edb7-4c8f-9821-0930953b0113" providerId="ADAL" clId="{1DE60649-EDEB-4DFE-94A5-02A7A1320EDA}" dt="2020-12-16T07:35:13.982" v="1352" actId="20577"/>
        <pc:sldMkLst>
          <pc:docMk/>
          <pc:sldMk cId="3379481685" sldId="257"/>
        </pc:sldMkLst>
        <pc:spChg chg="mod">
          <ac:chgData name="Aino Friman" userId="2c8dbab8-edb7-4c8f-9821-0930953b0113" providerId="ADAL" clId="{1DE60649-EDEB-4DFE-94A5-02A7A1320EDA}" dt="2020-12-15T13:39:20.242" v="35" actId="207"/>
          <ac:spMkLst>
            <pc:docMk/>
            <pc:sldMk cId="3379481685" sldId="257"/>
            <ac:spMk id="3" creationId="{A317A720-A603-BA4A-A535-80EB392C23E0}"/>
          </ac:spMkLst>
        </pc:spChg>
        <pc:spChg chg="mod">
          <ac:chgData name="Aino Friman" userId="2c8dbab8-edb7-4c8f-9821-0930953b0113" providerId="ADAL" clId="{1DE60649-EDEB-4DFE-94A5-02A7A1320EDA}" dt="2020-12-16T07:35:13.982" v="1352" actId="20577"/>
          <ac:spMkLst>
            <pc:docMk/>
            <pc:sldMk cId="3379481685" sldId="257"/>
            <ac:spMk id="4" creationId="{8C410FF5-FA45-4E40-8AA2-699786789905}"/>
          </ac:spMkLst>
        </pc:spChg>
      </pc:sldChg>
      <pc:sldChg chg="modSp add del mod">
        <pc:chgData name="Aino Friman" userId="2c8dbab8-edb7-4c8f-9821-0930953b0113" providerId="ADAL" clId="{1DE60649-EDEB-4DFE-94A5-02A7A1320EDA}" dt="2020-12-15T13:47:56.319" v="215" actId="47"/>
        <pc:sldMkLst>
          <pc:docMk/>
          <pc:sldMk cId="395135498" sldId="261"/>
        </pc:sldMkLst>
        <pc:spChg chg="mod">
          <ac:chgData name="Aino Friman" userId="2c8dbab8-edb7-4c8f-9821-0930953b0113" providerId="ADAL" clId="{1DE60649-EDEB-4DFE-94A5-02A7A1320EDA}" dt="2020-12-15T13:41:38.884" v="136" actId="27636"/>
          <ac:spMkLst>
            <pc:docMk/>
            <pc:sldMk cId="395135498" sldId="261"/>
            <ac:spMk id="3" creationId="{19DC4B50-E670-4A71-B826-75B070E3D4D8}"/>
          </ac:spMkLst>
        </pc:spChg>
      </pc:sldChg>
      <pc:sldChg chg="modSp mod ord">
        <pc:chgData name="Aino Friman" userId="2c8dbab8-edb7-4c8f-9821-0930953b0113" providerId="ADAL" clId="{1DE60649-EDEB-4DFE-94A5-02A7A1320EDA}" dt="2020-12-15T14:33:01.001" v="932"/>
        <pc:sldMkLst>
          <pc:docMk/>
          <pc:sldMk cId="1610543174" sldId="262"/>
        </pc:sldMkLst>
        <pc:spChg chg="mod">
          <ac:chgData name="Aino Friman" userId="2c8dbab8-edb7-4c8f-9821-0930953b0113" providerId="ADAL" clId="{1DE60649-EDEB-4DFE-94A5-02A7A1320EDA}" dt="2020-12-15T13:54:59.319" v="375" actId="207"/>
          <ac:spMkLst>
            <pc:docMk/>
            <pc:sldMk cId="1610543174" sldId="262"/>
            <ac:spMk id="3" creationId="{F444AB5A-D584-4FA0-B7BF-D6797BE1CF25}"/>
          </ac:spMkLst>
        </pc:spChg>
        <pc:spChg chg="mod">
          <ac:chgData name="Aino Friman" userId="2c8dbab8-edb7-4c8f-9821-0930953b0113" providerId="ADAL" clId="{1DE60649-EDEB-4DFE-94A5-02A7A1320EDA}" dt="2020-12-15T13:55:38.725" v="389" actId="20577"/>
          <ac:spMkLst>
            <pc:docMk/>
            <pc:sldMk cId="1610543174" sldId="262"/>
            <ac:spMk id="4" creationId="{83EBA029-3448-4EC7-9A4B-752DC60214FF}"/>
          </ac:spMkLst>
        </pc:spChg>
      </pc:sldChg>
      <pc:sldChg chg="modSp mod ord">
        <pc:chgData name="Aino Friman" userId="2c8dbab8-edb7-4c8f-9821-0930953b0113" providerId="ADAL" clId="{1DE60649-EDEB-4DFE-94A5-02A7A1320EDA}" dt="2020-12-16T07:36:22.810" v="1353" actId="20577"/>
        <pc:sldMkLst>
          <pc:docMk/>
          <pc:sldMk cId="2036536039" sldId="263"/>
        </pc:sldMkLst>
        <pc:spChg chg="mod">
          <ac:chgData name="Aino Friman" userId="2c8dbab8-edb7-4c8f-9821-0930953b0113" providerId="ADAL" clId="{1DE60649-EDEB-4DFE-94A5-02A7A1320EDA}" dt="2020-12-15T14:06:03.214" v="512"/>
          <ac:spMkLst>
            <pc:docMk/>
            <pc:sldMk cId="2036536039" sldId="263"/>
            <ac:spMk id="2" creationId="{38C25E6D-9AC5-4515-B7A0-BA254AD5EA73}"/>
          </ac:spMkLst>
        </pc:spChg>
        <pc:spChg chg="mod">
          <ac:chgData name="Aino Friman" userId="2c8dbab8-edb7-4c8f-9821-0930953b0113" providerId="ADAL" clId="{1DE60649-EDEB-4DFE-94A5-02A7A1320EDA}" dt="2020-12-15T14:36:24.236" v="1004" actId="6549"/>
          <ac:spMkLst>
            <pc:docMk/>
            <pc:sldMk cId="2036536039" sldId="263"/>
            <ac:spMk id="3" creationId="{FCBD55EE-B35A-4F78-81E3-17B1A7B491F6}"/>
          </ac:spMkLst>
        </pc:spChg>
        <pc:spChg chg="mod">
          <ac:chgData name="Aino Friman" userId="2c8dbab8-edb7-4c8f-9821-0930953b0113" providerId="ADAL" clId="{1DE60649-EDEB-4DFE-94A5-02A7A1320EDA}" dt="2020-12-16T07:36:22.810" v="1353" actId="20577"/>
          <ac:spMkLst>
            <pc:docMk/>
            <pc:sldMk cId="2036536039" sldId="263"/>
            <ac:spMk id="4" creationId="{9E6D608F-D06B-4435-B441-9F693C6C6197}"/>
          </ac:spMkLst>
        </pc:spChg>
      </pc:sldChg>
      <pc:sldChg chg="modSp mod">
        <pc:chgData name="Aino Friman" userId="2c8dbab8-edb7-4c8f-9821-0930953b0113" providerId="ADAL" clId="{1DE60649-EDEB-4DFE-94A5-02A7A1320EDA}" dt="2020-12-15T13:40:14.662" v="70" actId="207"/>
        <pc:sldMkLst>
          <pc:docMk/>
          <pc:sldMk cId="2795429686" sldId="264"/>
        </pc:sldMkLst>
        <pc:spChg chg="mod">
          <ac:chgData name="Aino Friman" userId="2c8dbab8-edb7-4c8f-9821-0930953b0113" providerId="ADAL" clId="{1DE60649-EDEB-4DFE-94A5-02A7A1320EDA}" dt="2020-12-15T13:40:14.662" v="70" actId="207"/>
          <ac:spMkLst>
            <pc:docMk/>
            <pc:sldMk cId="2795429686" sldId="264"/>
            <ac:spMk id="4" creationId="{F531D17D-040D-49B7-8F85-8E57959AB6A8}"/>
          </ac:spMkLst>
        </pc:spChg>
      </pc:sldChg>
      <pc:sldChg chg="modSp mod ord">
        <pc:chgData name="Aino Friman" userId="2c8dbab8-edb7-4c8f-9821-0930953b0113" providerId="ADAL" clId="{1DE60649-EDEB-4DFE-94A5-02A7A1320EDA}" dt="2020-12-17T12:11:03.782" v="1404" actId="255"/>
        <pc:sldMkLst>
          <pc:docMk/>
          <pc:sldMk cId="3022388525" sldId="267"/>
        </pc:sldMkLst>
        <pc:spChg chg="mod">
          <ac:chgData name="Aino Friman" userId="2c8dbab8-edb7-4c8f-9821-0930953b0113" providerId="ADAL" clId="{1DE60649-EDEB-4DFE-94A5-02A7A1320EDA}" dt="2020-12-17T12:11:03.782" v="1404" actId="255"/>
          <ac:spMkLst>
            <pc:docMk/>
            <pc:sldMk cId="3022388525" sldId="267"/>
            <ac:spMk id="4" creationId="{5F082BE1-92E6-4E8A-B7F1-D029CAD4B1DA}"/>
          </ac:spMkLst>
        </pc:spChg>
      </pc:sldChg>
      <pc:sldChg chg="addSp delSp mod">
        <pc:chgData name="Aino Friman" userId="2c8dbab8-edb7-4c8f-9821-0930953b0113" providerId="ADAL" clId="{1DE60649-EDEB-4DFE-94A5-02A7A1320EDA}" dt="2020-12-15T14:40:06.707" v="1108" actId="22"/>
        <pc:sldMkLst>
          <pc:docMk/>
          <pc:sldMk cId="925077987" sldId="268"/>
        </pc:sldMkLst>
        <pc:spChg chg="add del">
          <ac:chgData name="Aino Friman" userId="2c8dbab8-edb7-4c8f-9821-0930953b0113" providerId="ADAL" clId="{1DE60649-EDEB-4DFE-94A5-02A7A1320EDA}" dt="2020-12-15T14:40:03.064" v="1106" actId="22"/>
          <ac:spMkLst>
            <pc:docMk/>
            <pc:sldMk cId="925077987" sldId="268"/>
            <ac:spMk id="6" creationId="{BD008C9F-F342-479D-8E56-8139086FC2B3}"/>
          </ac:spMkLst>
        </pc:spChg>
        <pc:spChg chg="add del">
          <ac:chgData name="Aino Friman" userId="2c8dbab8-edb7-4c8f-9821-0930953b0113" providerId="ADAL" clId="{1DE60649-EDEB-4DFE-94A5-02A7A1320EDA}" dt="2020-12-15T14:40:06.707" v="1108" actId="22"/>
          <ac:spMkLst>
            <pc:docMk/>
            <pc:sldMk cId="925077987" sldId="268"/>
            <ac:spMk id="8" creationId="{617AEFB4-7045-4AFA-AF15-A54E8F5C083C}"/>
          </ac:spMkLst>
        </pc:spChg>
      </pc:sldChg>
      <pc:sldChg chg="modSp mod">
        <pc:chgData name="Aino Friman" userId="2c8dbab8-edb7-4c8f-9821-0930953b0113" providerId="ADAL" clId="{1DE60649-EDEB-4DFE-94A5-02A7A1320EDA}" dt="2020-12-16T07:36:56.957" v="1356" actId="27636"/>
        <pc:sldMkLst>
          <pc:docMk/>
          <pc:sldMk cId="3030880291" sldId="269"/>
        </pc:sldMkLst>
        <pc:spChg chg="mod">
          <ac:chgData name="Aino Friman" userId="2c8dbab8-edb7-4c8f-9821-0930953b0113" providerId="ADAL" clId="{1DE60649-EDEB-4DFE-94A5-02A7A1320EDA}" dt="2020-12-16T07:36:56.957" v="1356" actId="27636"/>
          <ac:spMkLst>
            <pc:docMk/>
            <pc:sldMk cId="3030880291" sldId="269"/>
            <ac:spMk id="3" creationId="{B0A3C3DA-2B63-478A-A9CE-A65D3664DA5B}"/>
          </ac:spMkLst>
        </pc:spChg>
      </pc:sldChg>
      <pc:sldChg chg="modSp mod">
        <pc:chgData name="Aino Friman" userId="2c8dbab8-edb7-4c8f-9821-0930953b0113" providerId="ADAL" clId="{1DE60649-EDEB-4DFE-94A5-02A7A1320EDA}" dt="2020-12-16T07:37:28.290" v="1361" actId="1076"/>
        <pc:sldMkLst>
          <pc:docMk/>
          <pc:sldMk cId="3484466552" sldId="270"/>
        </pc:sldMkLst>
        <pc:spChg chg="mod">
          <ac:chgData name="Aino Friman" userId="2c8dbab8-edb7-4c8f-9821-0930953b0113" providerId="ADAL" clId="{1DE60649-EDEB-4DFE-94A5-02A7A1320EDA}" dt="2020-12-16T07:37:28.290" v="1361" actId="1076"/>
          <ac:spMkLst>
            <pc:docMk/>
            <pc:sldMk cId="3484466552" sldId="270"/>
            <ac:spMk id="3" creationId="{8C254570-E7D9-4943-951E-04EA49488E91}"/>
          </ac:spMkLst>
        </pc:spChg>
      </pc:sldChg>
      <pc:sldChg chg="modSp mod">
        <pc:chgData name="Aino Friman" userId="2c8dbab8-edb7-4c8f-9821-0930953b0113" providerId="ADAL" clId="{1DE60649-EDEB-4DFE-94A5-02A7A1320EDA}" dt="2020-12-16T07:39:05.239" v="1374" actId="255"/>
        <pc:sldMkLst>
          <pc:docMk/>
          <pc:sldMk cId="256273245" sldId="271"/>
        </pc:sldMkLst>
        <pc:spChg chg="mod">
          <ac:chgData name="Aino Friman" userId="2c8dbab8-edb7-4c8f-9821-0930953b0113" providerId="ADAL" clId="{1DE60649-EDEB-4DFE-94A5-02A7A1320EDA}" dt="2020-12-16T07:39:05.239" v="1374" actId="255"/>
          <ac:spMkLst>
            <pc:docMk/>
            <pc:sldMk cId="256273245" sldId="271"/>
            <ac:spMk id="3" creationId="{7FEDB9DF-0062-496F-A8A4-974120AFD0AB}"/>
          </ac:spMkLst>
        </pc:spChg>
        <pc:spChg chg="mod">
          <ac:chgData name="Aino Friman" userId="2c8dbab8-edb7-4c8f-9821-0930953b0113" providerId="ADAL" clId="{1DE60649-EDEB-4DFE-94A5-02A7A1320EDA}" dt="2020-12-15T14:55:31.224" v="1233" actId="14100"/>
          <ac:spMkLst>
            <pc:docMk/>
            <pc:sldMk cId="256273245" sldId="271"/>
            <ac:spMk id="4" creationId="{E255ED9F-927C-4894-892B-83FF548554DE}"/>
          </ac:spMkLst>
        </pc:spChg>
      </pc:sldChg>
      <pc:sldChg chg="modSp mod">
        <pc:chgData name="Aino Friman" userId="2c8dbab8-edb7-4c8f-9821-0930953b0113" providerId="ADAL" clId="{1DE60649-EDEB-4DFE-94A5-02A7A1320EDA}" dt="2020-12-16T07:38:07.606" v="1365" actId="255"/>
        <pc:sldMkLst>
          <pc:docMk/>
          <pc:sldMk cId="2932175432" sldId="272"/>
        </pc:sldMkLst>
        <pc:spChg chg="mod">
          <ac:chgData name="Aino Friman" userId="2c8dbab8-edb7-4c8f-9821-0930953b0113" providerId="ADAL" clId="{1DE60649-EDEB-4DFE-94A5-02A7A1320EDA}" dt="2020-12-16T07:38:07.606" v="1365" actId="255"/>
          <ac:spMkLst>
            <pc:docMk/>
            <pc:sldMk cId="2932175432" sldId="272"/>
            <ac:spMk id="3" creationId="{1AAEE506-7766-4E2C-A1A6-1ADBE434D2F3}"/>
          </ac:spMkLst>
        </pc:spChg>
      </pc:sldChg>
      <pc:sldChg chg="modSp mod">
        <pc:chgData name="Aino Friman" userId="2c8dbab8-edb7-4c8f-9821-0930953b0113" providerId="ADAL" clId="{1DE60649-EDEB-4DFE-94A5-02A7A1320EDA}" dt="2020-12-17T12:14:27.186" v="1410" actId="255"/>
        <pc:sldMkLst>
          <pc:docMk/>
          <pc:sldMk cId="4105424221" sldId="275"/>
        </pc:sldMkLst>
        <pc:spChg chg="mod">
          <ac:chgData name="Aino Friman" userId="2c8dbab8-edb7-4c8f-9821-0930953b0113" providerId="ADAL" clId="{1DE60649-EDEB-4DFE-94A5-02A7A1320EDA}" dt="2020-12-17T12:14:27.186" v="1410" actId="255"/>
          <ac:spMkLst>
            <pc:docMk/>
            <pc:sldMk cId="4105424221" sldId="275"/>
            <ac:spMk id="3" creationId="{88E511F9-63C0-4B2D-B09C-F63C84A21594}"/>
          </ac:spMkLst>
        </pc:spChg>
      </pc:sldChg>
      <pc:sldChg chg="modSp mod">
        <pc:chgData name="Aino Friman" userId="2c8dbab8-edb7-4c8f-9821-0930953b0113" providerId="ADAL" clId="{1DE60649-EDEB-4DFE-94A5-02A7A1320EDA}" dt="2020-12-16T07:40:54.609" v="1393" actId="27636"/>
        <pc:sldMkLst>
          <pc:docMk/>
          <pc:sldMk cId="2624202225" sldId="276"/>
        </pc:sldMkLst>
        <pc:spChg chg="mod">
          <ac:chgData name="Aino Friman" userId="2c8dbab8-edb7-4c8f-9821-0930953b0113" providerId="ADAL" clId="{1DE60649-EDEB-4DFE-94A5-02A7A1320EDA}" dt="2020-12-16T07:40:54.609" v="1393" actId="27636"/>
          <ac:spMkLst>
            <pc:docMk/>
            <pc:sldMk cId="2624202225" sldId="276"/>
            <ac:spMk id="3" creationId="{F21285C5-DBE6-4DE6-A722-1F90D5DB66B2}"/>
          </ac:spMkLst>
        </pc:spChg>
      </pc:sldChg>
      <pc:sldChg chg="modSp mod">
        <pc:chgData name="Aino Friman" userId="2c8dbab8-edb7-4c8f-9821-0930953b0113" providerId="ADAL" clId="{1DE60649-EDEB-4DFE-94A5-02A7A1320EDA}" dt="2020-12-15T13:50:43.558" v="274" actId="255"/>
        <pc:sldMkLst>
          <pc:docMk/>
          <pc:sldMk cId="1774370629" sldId="278"/>
        </pc:sldMkLst>
        <pc:spChg chg="mod">
          <ac:chgData name="Aino Friman" userId="2c8dbab8-edb7-4c8f-9821-0930953b0113" providerId="ADAL" clId="{1DE60649-EDEB-4DFE-94A5-02A7A1320EDA}" dt="2020-12-15T13:50:43.558" v="274" actId="255"/>
          <ac:spMkLst>
            <pc:docMk/>
            <pc:sldMk cId="1774370629" sldId="278"/>
            <ac:spMk id="3" creationId="{BB45796F-A631-4AA5-B1D6-AD53526CB0BA}"/>
          </ac:spMkLst>
        </pc:spChg>
      </pc:sldChg>
      <pc:sldChg chg="modSp mod">
        <pc:chgData name="Aino Friman" userId="2c8dbab8-edb7-4c8f-9821-0930953b0113" providerId="ADAL" clId="{1DE60649-EDEB-4DFE-94A5-02A7A1320EDA}" dt="2020-12-16T07:41:35.786" v="1398" actId="1076"/>
        <pc:sldMkLst>
          <pc:docMk/>
          <pc:sldMk cId="4156857813" sldId="279"/>
        </pc:sldMkLst>
        <pc:spChg chg="mod">
          <ac:chgData name="Aino Friman" userId="2c8dbab8-edb7-4c8f-9821-0930953b0113" providerId="ADAL" clId="{1DE60649-EDEB-4DFE-94A5-02A7A1320EDA}" dt="2020-12-16T07:41:35.786" v="1398" actId="1076"/>
          <ac:spMkLst>
            <pc:docMk/>
            <pc:sldMk cId="4156857813" sldId="279"/>
            <ac:spMk id="3" creationId="{80C2D062-AE9A-4F19-9D06-687BBD155C11}"/>
          </ac:spMkLst>
        </pc:spChg>
        <pc:spChg chg="mod">
          <ac:chgData name="Aino Friman" userId="2c8dbab8-edb7-4c8f-9821-0930953b0113" providerId="ADAL" clId="{1DE60649-EDEB-4DFE-94A5-02A7A1320EDA}" dt="2020-12-15T15:04:01.450" v="1351" actId="207"/>
          <ac:spMkLst>
            <pc:docMk/>
            <pc:sldMk cId="4156857813" sldId="279"/>
            <ac:spMk id="4" creationId="{07FD77D6-9E72-4B49-8E1E-E6201DD70B3F}"/>
          </ac:spMkLst>
        </pc:spChg>
      </pc:sldChg>
      <pc:sldChg chg="add del">
        <pc:chgData name="Aino Friman" userId="2c8dbab8-edb7-4c8f-9821-0930953b0113" providerId="ADAL" clId="{1DE60649-EDEB-4DFE-94A5-02A7A1320EDA}" dt="2020-12-15T14:31:17.269" v="928" actId="47"/>
        <pc:sldMkLst>
          <pc:docMk/>
          <pc:sldMk cId="1522914313" sldId="280"/>
        </pc:sldMkLst>
      </pc:sldChg>
      <pc:sldChg chg="modSp mod">
        <pc:chgData name="Aino Friman" userId="2c8dbab8-edb7-4c8f-9821-0930953b0113" providerId="ADAL" clId="{1DE60649-EDEB-4DFE-94A5-02A7A1320EDA}" dt="2020-12-15T14:44:19.439" v="1141" actId="207"/>
        <pc:sldMkLst>
          <pc:docMk/>
          <pc:sldMk cId="2225811752" sldId="281"/>
        </pc:sldMkLst>
        <pc:spChg chg="mod">
          <ac:chgData name="Aino Friman" userId="2c8dbab8-edb7-4c8f-9821-0930953b0113" providerId="ADAL" clId="{1DE60649-EDEB-4DFE-94A5-02A7A1320EDA}" dt="2020-12-15T14:43:36.503" v="1127" actId="207"/>
          <ac:spMkLst>
            <pc:docMk/>
            <pc:sldMk cId="2225811752" sldId="281"/>
            <ac:spMk id="3" creationId="{9240E8B3-56A1-4D5B-8676-6AB3C0D3784E}"/>
          </ac:spMkLst>
        </pc:spChg>
        <pc:spChg chg="mod">
          <ac:chgData name="Aino Friman" userId="2c8dbab8-edb7-4c8f-9821-0930953b0113" providerId="ADAL" clId="{1DE60649-EDEB-4DFE-94A5-02A7A1320EDA}" dt="2020-12-15T14:44:19.439" v="1141" actId="207"/>
          <ac:spMkLst>
            <pc:docMk/>
            <pc:sldMk cId="2225811752" sldId="281"/>
            <ac:spMk id="4" creationId="{849C3A83-C707-479B-9E93-1647A05F9A14}"/>
          </ac:spMkLst>
        </pc:spChg>
      </pc:sldChg>
      <pc:sldChg chg="delSp modSp mod">
        <pc:chgData name="Aino Friman" userId="2c8dbab8-edb7-4c8f-9821-0930953b0113" providerId="ADAL" clId="{1DE60649-EDEB-4DFE-94A5-02A7A1320EDA}" dt="2020-12-16T10:30:29.202" v="1402" actId="478"/>
        <pc:sldMkLst>
          <pc:docMk/>
          <pc:sldMk cId="1948544940" sldId="285"/>
        </pc:sldMkLst>
        <pc:spChg chg="del mod">
          <ac:chgData name="Aino Friman" userId="2c8dbab8-edb7-4c8f-9821-0930953b0113" providerId="ADAL" clId="{1DE60649-EDEB-4DFE-94A5-02A7A1320EDA}" dt="2020-12-16T10:30:29.202" v="1402" actId="478"/>
          <ac:spMkLst>
            <pc:docMk/>
            <pc:sldMk cId="1948544940" sldId="285"/>
            <ac:spMk id="6" creationId="{37B64588-A01E-C844-8D35-39F4F8FAF6A5}"/>
          </ac:spMkLst>
        </pc:spChg>
      </pc:sldChg>
      <pc:sldChg chg="modSp mod">
        <pc:chgData name="Aino Friman" userId="2c8dbab8-edb7-4c8f-9821-0930953b0113" providerId="ADAL" clId="{1DE60649-EDEB-4DFE-94A5-02A7A1320EDA}" dt="2020-12-15T14:34:09.228" v="975" actId="5793"/>
        <pc:sldMkLst>
          <pc:docMk/>
          <pc:sldMk cId="4141924684" sldId="287"/>
        </pc:sldMkLst>
        <pc:spChg chg="mod">
          <ac:chgData name="Aino Friman" userId="2c8dbab8-edb7-4c8f-9821-0930953b0113" providerId="ADAL" clId="{1DE60649-EDEB-4DFE-94A5-02A7A1320EDA}" dt="2020-12-15T14:34:09.228" v="975" actId="5793"/>
          <ac:spMkLst>
            <pc:docMk/>
            <pc:sldMk cId="4141924684" sldId="287"/>
            <ac:spMk id="5" creationId="{4F52F4F7-274E-4D4C-B440-1A958F27F281}"/>
          </ac:spMkLst>
        </pc:spChg>
      </pc:sldChg>
      <pc:sldChg chg="modSp mod">
        <pc:chgData name="Aino Friman" userId="2c8dbab8-edb7-4c8f-9821-0930953b0113" providerId="ADAL" clId="{1DE60649-EDEB-4DFE-94A5-02A7A1320EDA}" dt="2020-12-15T13:54:25.577" v="374" actId="20577"/>
        <pc:sldMkLst>
          <pc:docMk/>
          <pc:sldMk cId="3739891763" sldId="288"/>
        </pc:sldMkLst>
        <pc:spChg chg="mod">
          <ac:chgData name="Aino Friman" userId="2c8dbab8-edb7-4c8f-9821-0930953b0113" providerId="ADAL" clId="{1DE60649-EDEB-4DFE-94A5-02A7A1320EDA}" dt="2020-12-15T13:54:25.577" v="374" actId="20577"/>
          <ac:spMkLst>
            <pc:docMk/>
            <pc:sldMk cId="3739891763" sldId="288"/>
            <ac:spMk id="4" creationId="{3013EAF5-354C-487A-8A81-DE5529CFE03D}"/>
          </ac:spMkLst>
        </pc:spChg>
      </pc:sldChg>
      <pc:sldChg chg="modSp mod delCm">
        <pc:chgData name="Aino Friman" userId="2c8dbab8-edb7-4c8f-9821-0930953b0113" providerId="ADAL" clId="{1DE60649-EDEB-4DFE-94A5-02A7A1320EDA}" dt="2020-12-16T07:36:29.160" v="1354" actId="20577"/>
        <pc:sldMkLst>
          <pc:docMk/>
          <pc:sldMk cId="2847593130" sldId="289"/>
        </pc:sldMkLst>
        <pc:spChg chg="mod">
          <ac:chgData name="Aino Friman" userId="2c8dbab8-edb7-4c8f-9821-0930953b0113" providerId="ADAL" clId="{1DE60649-EDEB-4DFE-94A5-02A7A1320EDA}" dt="2020-12-15T14:20:33.959" v="579" actId="27636"/>
          <ac:spMkLst>
            <pc:docMk/>
            <pc:sldMk cId="2847593130" sldId="289"/>
            <ac:spMk id="3" creationId="{691723D0-B01C-4CC2-BB57-1A430C902A4B}"/>
          </ac:spMkLst>
        </pc:spChg>
        <pc:spChg chg="mod">
          <ac:chgData name="Aino Friman" userId="2c8dbab8-edb7-4c8f-9821-0930953b0113" providerId="ADAL" clId="{1DE60649-EDEB-4DFE-94A5-02A7A1320EDA}" dt="2020-12-16T07:36:29.160" v="1354" actId="20577"/>
          <ac:spMkLst>
            <pc:docMk/>
            <pc:sldMk cId="2847593130" sldId="289"/>
            <ac:spMk id="4" creationId="{082C6962-3EA2-48F8-BD50-C0824BCF0521}"/>
          </ac:spMkLst>
        </pc:spChg>
      </pc:sldChg>
      <pc:sldChg chg="modSp del mod">
        <pc:chgData name="Aino Friman" userId="2c8dbab8-edb7-4c8f-9821-0930953b0113" providerId="ADAL" clId="{1DE60649-EDEB-4DFE-94A5-02A7A1320EDA}" dt="2020-12-15T14:30:08.617" v="926" actId="47"/>
        <pc:sldMkLst>
          <pc:docMk/>
          <pc:sldMk cId="3766707252" sldId="290"/>
        </pc:sldMkLst>
        <pc:spChg chg="mod">
          <ac:chgData name="Aino Friman" userId="2c8dbab8-edb7-4c8f-9821-0930953b0113" providerId="ADAL" clId="{1DE60649-EDEB-4DFE-94A5-02A7A1320EDA}" dt="2020-12-15T14:15:20.738" v="560" actId="27636"/>
          <ac:spMkLst>
            <pc:docMk/>
            <pc:sldMk cId="3766707252" sldId="290"/>
            <ac:spMk id="2" creationId="{5F8FE29D-76B7-4513-84D8-412D45B26BB0}"/>
          </ac:spMkLst>
        </pc:spChg>
        <pc:spChg chg="mod">
          <ac:chgData name="Aino Friman" userId="2c8dbab8-edb7-4c8f-9821-0930953b0113" providerId="ADAL" clId="{1DE60649-EDEB-4DFE-94A5-02A7A1320EDA}" dt="2020-12-15T14:17:59.636" v="562" actId="21"/>
          <ac:spMkLst>
            <pc:docMk/>
            <pc:sldMk cId="3766707252" sldId="290"/>
            <ac:spMk id="3" creationId="{AE1E3A36-0D23-4312-9A07-B6B7866ACA4F}"/>
          </ac:spMkLst>
        </pc:spChg>
      </pc:sldChg>
      <pc:sldChg chg="modSp mod">
        <pc:chgData name="Aino Friman" userId="2c8dbab8-edb7-4c8f-9821-0930953b0113" providerId="ADAL" clId="{1DE60649-EDEB-4DFE-94A5-02A7A1320EDA}" dt="2020-12-15T14:33:55.327" v="953" actId="6549"/>
        <pc:sldMkLst>
          <pc:docMk/>
          <pc:sldMk cId="3218944045" sldId="293"/>
        </pc:sldMkLst>
        <pc:spChg chg="mod">
          <ac:chgData name="Aino Friman" userId="2c8dbab8-edb7-4c8f-9821-0930953b0113" providerId="ADAL" clId="{1DE60649-EDEB-4DFE-94A5-02A7A1320EDA}" dt="2020-12-15T14:33:55.327" v="953" actId="6549"/>
          <ac:spMkLst>
            <pc:docMk/>
            <pc:sldMk cId="3218944045" sldId="293"/>
            <ac:spMk id="2" creationId="{64970D7F-3D03-4D29-A9CB-8A7F466F715D}"/>
          </ac:spMkLst>
        </pc:spChg>
      </pc:sldChg>
      <pc:sldChg chg="modSp del mod">
        <pc:chgData name="Aino Friman" userId="2c8dbab8-edb7-4c8f-9821-0930953b0113" providerId="ADAL" clId="{1DE60649-EDEB-4DFE-94A5-02A7A1320EDA}" dt="2020-12-15T14:50:57.902" v="1185" actId="47"/>
        <pc:sldMkLst>
          <pc:docMk/>
          <pc:sldMk cId="2333884766" sldId="298"/>
        </pc:sldMkLst>
        <pc:spChg chg="mod">
          <ac:chgData name="Aino Friman" userId="2c8dbab8-edb7-4c8f-9821-0930953b0113" providerId="ADAL" clId="{1DE60649-EDEB-4DFE-94A5-02A7A1320EDA}" dt="2020-12-15T14:50:47.134" v="1184" actId="27636"/>
          <ac:spMkLst>
            <pc:docMk/>
            <pc:sldMk cId="2333884766" sldId="298"/>
            <ac:spMk id="3" creationId="{F7B45829-2253-4D7F-A038-0DE8B8C26C99}"/>
          </ac:spMkLst>
        </pc:spChg>
        <pc:spChg chg="mod">
          <ac:chgData name="Aino Friman" userId="2c8dbab8-edb7-4c8f-9821-0930953b0113" providerId="ADAL" clId="{1DE60649-EDEB-4DFE-94A5-02A7A1320EDA}" dt="2020-12-15T14:46:14.177" v="1147" actId="27636"/>
          <ac:spMkLst>
            <pc:docMk/>
            <pc:sldMk cId="2333884766" sldId="298"/>
            <ac:spMk id="4" creationId="{3FA450FD-0824-434A-A1B0-694FD654E91F}"/>
          </ac:spMkLst>
        </pc:spChg>
      </pc:sldChg>
      <pc:sldChg chg="addSp delSp mod">
        <pc:chgData name="Aino Friman" userId="2c8dbab8-edb7-4c8f-9821-0930953b0113" providerId="ADAL" clId="{1DE60649-EDEB-4DFE-94A5-02A7A1320EDA}" dt="2020-12-15T14:45:39.241" v="1144" actId="22"/>
        <pc:sldMkLst>
          <pc:docMk/>
          <pc:sldMk cId="4186357070" sldId="299"/>
        </pc:sldMkLst>
        <pc:spChg chg="add del">
          <ac:chgData name="Aino Friman" userId="2c8dbab8-edb7-4c8f-9821-0930953b0113" providerId="ADAL" clId="{1DE60649-EDEB-4DFE-94A5-02A7A1320EDA}" dt="2020-12-15T14:45:39.241" v="1144" actId="22"/>
          <ac:spMkLst>
            <pc:docMk/>
            <pc:sldMk cId="4186357070" sldId="299"/>
            <ac:spMk id="6" creationId="{99D4FC03-33F5-4D57-9F00-64202AC9C342}"/>
          </ac:spMkLst>
        </pc:spChg>
      </pc:sldChg>
      <pc:sldChg chg="modSp mod">
        <pc:chgData name="Aino Friman" userId="2c8dbab8-edb7-4c8f-9821-0930953b0113" providerId="ADAL" clId="{1DE60649-EDEB-4DFE-94A5-02A7A1320EDA}" dt="2020-12-17T12:13:33.530" v="1408" actId="255"/>
        <pc:sldMkLst>
          <pc:docMk/>
          <pc:sldMk cId="237011362" sldId="300"/>
        </pc:sldMkLst>
        <pc:spChg chg="mod">
          <ac:chgData name="Aino Friman" userId="2c8dbab8-edb7-4c8f-9821-0930953b0113" providerId="ADAL" clId="{1DE60649-EDEB-4DFE-94A5-02A7A1320EDA}" dt="2020-12-17T12:13:33.530" v="1408" actId="255"/>
          <ac:spMkLst>
            <pc:docMk/>
            <pc:sldMk cId="237011362" sldId="300"/>
            <ac:spMk id="3" creationId="{6CE6DE8E-E5D9-42B5-8106-C57BEFAF01E3}"/>
          </ac:spMkLst>
        </pc:spChg>
      </pc:sldChg>
      <pc:sldChg chg="modSp mod">
        <pc:chgData name="Aino Friman" userId="2c8dbab8-edb7-4c8f-9821-0930953b0113" providerId="ADAL" clId="{1DE60649-EDEB-4DFE-94A5-02A7A1320EDA}" dt="2020-12-16T07:38:17.954" v="1367" actId="27636"/>
        <pc:sldMkLst>
          <pc:docMk/>
          <pc:sldMk cId="2401935730" sldId="302"/>
        </pc:sldMkLst>
        <pc:spChg chg="mod">
          <ac:chgData name="Aino Friman" userId="2c8dbab8-edb7-4c8f-9821-0930953b0113" providerId="ADAL" clId="{1DE60649-EDEB-4DFE-94A5-02A7A1320EDA}" dt="2020-12-16T07:38:17.954" v="1367" actId="27636"/>
          <ac:spMkLst>
            <pc:docMk/>
            <pc:sldMk cId="2401935730" sldId="302"/>
            <ac:spMk id="3" creationId="{F8384A26-7B91-4CDF-BF61-E230AB27A3C5}"/>
          </ac:spMkLst>
        </pc:spChg>
      </pc:sldChg>
      <pc:sldChg chg="modSp mod delCm modCm">
        <pc:chgData name="Aino Friman" userId="2c8dbab8-edb7-4c8f-9821-0930953b0113" providerId="ADAL" clId="{1DE60649-EDEB-4DFE-94A5-02A7A1320EDA}" dt="2020-12-16T07:39:17.174" v="1375" actId="14100"/>
        <pc:sldMkLst>
          <pc:docMk/>
          <pc:sldMk cId="3259353995" sldId="303"/>
        </pc:sldMkLst>
        <pc:spChg chg="mod">
          <ac:chgData name="Aino Friman" userId="2c8dbab8-edb7-4c8f-9821-0930953b0113" providerId="ADAL" clId="{1DE60649-EDEB-4DFE-94A5-02A7A1320EDA}" dt="2020-12-16T07:39:17.174" v="1375" actId="14100"/>
          <ac:spMkLst>
            <pc:docMk/>
            <pc:sldMk cId="3259353995" sldId="303"/>
            <ac:spMk id="3" creationId="{123A0214-3442-4033-AA35-CB3B4D04F9A6}"/>
          </ac:spMkLst>
        </pc:spChg>
      </pc:sldChg>
      <pc:sldChg chg="modSp mod">
        <pc:chgData name="Aino Friman" userId="2c8dbab8-edb7-4c8f-9821-0930953b0113" providerId="ADAL" clId="{1DE60649-EDEB-4DFE-94A5-02A7A1320EDA}" dt="2020-12-16T09:07:26.242" v="1400" actId="27636"/>
        <pc:sldMkLst>
          <pc:docMk/>
          <pc:sldMk cId="978182988" sldId="304"/>
        </pc:sldMkLst>
        <pc:spChg chg="mod">
          <ac:chgData name="Aino Friman" userId="2c8dbab8-edb7-4c8f-9821-0930953b0113" providerId="ADAL" clId="{1DE60649-EDEB-4DFE-94A5-02A7A1320EDA}" dt="2020-12-16T09:07:26.242" v="1400" actId="27636"/>
          <ac:spMkLst>
            <pc:docMk/>
            <pc:sldMk cId="978182988" sldId="304"/>
            <ac:spMk id="3" creationId="{98B1909E-4105-4CF0-BD84-175761069EBC}"/>
          </ac:spMkLst>
        </pc:spChg>
      </pc:sldChg>
      <pc:sldChg chg="modSp mod">
        <pc:chgData name="Aino Friman" userId="2c8dbab8-edb7-4c8f-9821-0930953b0113" providerId="ADAL" clId="{1DE60649-EDEB-4DFE-94A5-02A7A1320EDA}" dt="2020-12-16T07:40:25.621" v="1388" actId="255"/>
        <pc:sldMkLst>
          <pc:docMk/>
          <pc:sldMk cId="2269376833" sldId="305"/>
        </pc:sldMkLst>
        <pc:spChg chg="mod">
          <ac:chgData name="Aino Friman" userId="2c8dbab8-edb7-4c8f-9821-0930953b0113" providerId="ADAL" clId="{1DE60649-EDEB-4DFE-94A5-02A7A1320EDA}" dt="2020-12-16T07:40:25.621" v="1388" actId="255"/>
          <ac:spMkLst>
            <pc:docMk/>
            <pc:sldMk cId="2269376833" sldId="305"/>
            <ac:spMk id="3" creationId="{A5FAE61B-314A-47CD-B125-306C641D89D1}"/>
          </ac:spMkLst>
        </pc:spChg>
      </pc:sldChg>
      <pc:sldChg chg="modSp mod">
        <pc:chgData name="Aino Friman" userId="2c8dbab8-edb7-4c8f-9821-0930953b0113" providerId="ADAL" clId="{1DE60649-EDEB-4DFE-94A5-02A7A1320EDA}" dt="2020-12-16T07:40:38.821" v="1391" actId="14100"/>
        <pc:sldMkLst>
          <pc:docMk/>
          <pc:sldMk cId="2777700833" sldId="306"/>
        </pc:sldMkLst>
        <pc:spChg chg="mod">
          <ac:chgData name="Aino Friman" userId="2c8dbab8-edb7-4c8f-9821-0930953b0113" providerId="ADAL" clId="{1DE60649-EDEB-4DFE-94A5-02A7A1320EDA}" dt="2020-12-16T07:40:38.821" v="1391" actId="14100"/>
          <ac:spMkLst>
            <pc:docMk/>
            <pc:sldMk cId="2777700833" sldId="306"/>
            <ac:spMk id="3" creationId="{08DD929E-E100-4A0F-984E-2DD7F23C2DDE}"/>
          </ac:spMkLst>
        </pc:spChg>
      </pc:sldChg>
      <pc:sldChg chg="modSp mod">
        <pc:chgData name="Aino Friman" userId="2c8dbab8-edb7-4c8f-9821-0930953b0113" providerId="ADAL" clId="{1DE60649-EDEB-4DFE-94A5-02A7A1320EDA}" dt="2020-12-16T07:41:06.461" v="1395" actId="2711"/>
        <pc:sldMkLst>
          <pc:docMk/>
          <pc:sldMk cId="3543369157" sldId="307"/>
        </pc:sldMkLst>
        <pc:spChg chg="mod">
          <ac:chgData name="Aino Friman" userId="2c8dbab8-edb7-4c8f-9821-0930953b0113" providerId="ADAL" clId="{1DE60649-EDEB-4DFE-94A5-02A7A1320EDA}" dt="2020-12-16T07:41:06.461" v="1395" actId="2711"/>
          <ac:spMkLst>
            <pc:docMk/>
            <pc:sldMk cId="3543369157" sldId="307"/>
            <ac:spMk id="3" creationId="{F34560DC-CC01-4F8D-87D2-621CD98438F7}"/>
          </ac:spMkLst>
        </pc:spChg>
      </pc:sldChg>
      <pc:sldChg chg="modSp mod">
        <pc:chgData name="Aino Friman" userId="2c8dbab8-edb7-4c8f-9821-0930953b0113" providerId="ADAL" clId="{1DE60649-EDEB-4DFE-94A5-02A7A1320EDA}" dt="2020-12-17T12:14:58.424" v="1411" actId="6549"/>
        <pc:sldMkLst>
          <pc:docMk/>
          <pc:sldMk cId="2986607330" sldId="308"/>
        </pc:sldMkLst>
        <pc:spChg chg="mod">
          <ac:chgData name="Aino Friman" userId="2c8dbab8-edb7-4c8f-9821-0930953b0113" providerId="ADAL" clId="{1DE60649-EDEB-4DFE-94A5-02A7A1320EDA}" dt="2020-12-16T07:41:20.396" v="1397" actId="255"/>
          <ac:spMkLst>
            <pc:docMk/>
            <pc:sldMk cId="2986607330" sldId="308"/>
            <ac:spMk id="3" creationId="{D6E76BA5-2BC1-45D8-BFFA-41C312462EB1}"/>
          </ac:spMkLst>
        </pc:spChg>
        <pc:spChg chg="mod">
          <ac:chgData name="Aino Friman" userId="2c8dbab8-edb7-4c8f-9821-0930953b0113" providerId="ADAL" clId="{1DE60649-EDEB-4DFE-94A5-02A7A1320EDA}" dt="2020-12-17T12:14:58.424" v="1411" actId="6549"/>
          <ac:spMkLst>
            <pc:docMk/>
            <pc:sldMk cId="2986607330" sldId="308"/>
            <ac:spMk id="4" creationId="{28EEFF77-75B2-40B5-A16C-A990AF482AD6}"/>
          </ac:spMkLst>
        </pc:spChg>
      </pc:sldChg>
      <pc:sldChg chg="modSp mod">
        <pc:chgData name="Aino Friman" userId="2c8dbab8-edb7-4c8f-9821-0930953b0113" providerId="ADAL" clId="{1DE60649-EDEB-4DFE-94A5-02A7A1320EDA}" dt="2020-12-15T13:34:31.381" v="0"/>
        <pc:sldMkLst>
          <pc:docMk/>
          <pc:sldMk cId="2524359993" sldId="315"/>
        </pc:sldMkLst>
        <pc:spChg chg="mod">
          <ac:chgData name="Aino Friman" userId="2c8dbab8-edb7-4c8f-9821-0930953b0113" providerId="ADAL" clId="{1DE60649-EDEB-4DFE-94A5-02A7A1320EDA}" dt="2020-12-15T13:34:31.381" v="0"/>
          <ac:spMkLst>
            <pc:docMk/>
            <pc:sldMk cId="2524359993" sldId="315"/>
            <ac:spMk id="2" creationId="{B3EA3758-28F6-4E2E-8CCF-9B6DACF4F0F0}"/>
          </ac:spMkLst>
        </pc:spChg>
      </pc:sldChg>
      <pc:sldChg chg="modSp del mod">
        <pc:chgData name="Aino Friman" userId="2c8dbab8-edb7-4c8f-9821-0930953b0113" providerId="ADAL" clId="{1DE60649-EDEB-4DFE-94A5-02A7A1320EDA}" dt="2020-12-15T14:35:21.055" v="976" actId="2696"/>
        <pc:sldMkLst>
          <pc:docMk/>
          <pc:sldMk cId="406576090" sldId="316"/>
        </pc:sldMkLst>
        <pc:spChg chg="mod">
          <ac:chgData name="Aino Friman" userId="2c8dbab8-edb7-4c8f-9821-0930953b0113" providerId="ADAL" clId="{1DE60649-EDEB-4DFE-94A5-02A7A1320EDA}" dt="2020-12-15T14:04:27.521" v="510" actId="207"/>
          <ac:spMkLst>
            <pc:docMk/>
            <pc:sldMk cId="406576090" sldId="316"/>
            <ac:spMk id="2" creationId="{05BE5E7C-7721-404D-A06E-4EEEDEA56824}"/>
          </ac:spMkLst>
        </pc:spChg>
        <pc:spChg chg="mod">
          <ac:chgData name="Aino Friman" userId="2c8dbab8-edb7-4c8f-9821-0930953b0113" providerId="ADAL" clId="{1DE60649-EDEB-4DFE-94A5-02A7A1320EDA}" dt="2020-12-15T14:03:22.181" v="483" actId="27636"/>
          <ac:spMkLst>
            <pc:docMk/>
            <pc:sldMk cId="406576090" sldId="316"/>
            <ac:spMk id="3" creationId="{F3E876B5-4D57-8840-B725-28BE1954B6A9}"/>
          </ac:spMkLst>
        </pc:spChg>
        <pc:spChg chg="mod">
          <ac:chgData name="Aino Friman" userId="2c8dbab8-edb7-4c8f-9821-0930953b0113" providerId="ADAL" clId="{1DE60649-EDEB-4DFE-94A5-02A7A1320EDA}" dt="2020-12-15T14:04:45.208" v="511" actId="20577"/>
          <ac:spMkLst>
            <pc:docMk/>
            <pc:sldMk cId="406576090" sldId="316"/>
            <ac:spMk id="4" creationId="{081F84F3-A718-6748-A7E7-CE5FF0356B65}"/>
          </ac:spMkLst>
        </pc:spChg>
      </pc:sldChg>
      <pc:sldChg chg="add ord">
        <pc:chgData name="Aino Friman" userId="2c8dbab8-edb7-4c8f-9821-0930953b0113" providerId="ADAL" clId="{1DE60649-EDEB-4DFE-94A5-02A7A1320EDA}" dt="2020-12-15T14:51:55.048" v="1190"/>
        <pc:sldMkLst>
          <pc:docMk/>
          <pc:sldMk cId="3422932548" sldId="316"/>
        </pc:sldMkLst>
      </pc:sldChg>
      <pc:sldChg chg="modSp add mod">
        <pc:chgData name="Aino Friman" userId="2c8dbab8-edb7-4c8f-9821-0930953b0113" providerId="ADAL" clId="{1DE60649-EDEB-4DFE-94A5-02A7A1320EDA}" dt="2020-12-15T13:46:28.433" v="214" actId="207"/>
        <pc:sldMkLst>
          <pc:docMk/>
          <pc:sldMk cId="2654941555" sldId="317"/>
        </pc:sldMkLst>
        <pc:spChg chg="mod">
          <ac:chgData name="Aino Friman" userId="2c8dbab8-edb7-4c8f-9821-0930953b0113" providerId="ADAL" clId="{1DE60649-EDEB-4DFE-94A5-02A7A1320EDA}" dt="2020-12-15T13:46:28.433" v="214" actId="207"/>
          <ac:spMkLst>
            <pc:docMk/>
            <pc:sldMk cId="2654941555" sldId="317"/>
            <ac:spMk id="3" creationId="{19DC4B50-E670-4A71-B826-75B070E3D4D8}"/>
          </ac:spMkLst>
        </pc:spChg>
      </pc:sldChg>
      <pc:sldChg chg="modSp new mod">
        <pc:chgData name="Aino Friman" userId="2c8dbab8-edb7-4c8f-9821-0930953b0113" providerId="ADAL" clId="{1DE60649-EDEB-4DFE-94A5-02A7A1320EDA}" dt="2020-12-15T14:29:49.797" v="925" actId="207"/>
        <pc:sldMkLst>
          <pc:docMk/>
          <pc:sldMk cId="3374615063" sldId="318"/>
        </pc:sldMkLst>
        <pc:spChg chg="mod">
          <ac:chgData name="Aino Friman" userId="2c8dbab8-edb7-4c8f-9821-0930953b0113" providerId="ADAL" clId="{1DE60649-EDEB-4DFE-94A5-02A7A1320EDA}" dt="2020-12-15T14:22:15.462" v="661" actId="20577"/>
          <ac:spMkLst>
            <pc:docMk/>
            <pc:sldMk cId="3374615063" sldId="318"/>
            <ac:spMk id="2" creationId="{2BEA22CD-87B0-42FF-8E24-9DCDA57E5726}"/>
          </ac:spMkLst>
        </pc:spChg>
        <pc:spChg chg="mod">
          <ac:chgData name="Aino Friman" userId="2c8dbab8-edb7-4c8f-9821-0930953b0113" providerId="ADAL" clId="{1DE60649-EDEB-4DFE-94A5-02A7A1320EDA}" dt="2020-12-15T14:29:38.712" v="919" actId="21"/>
          <ac:spMkLst>
            <pc:docMk/>
            <pc:sldMk cId="3374615063" sldId="318"/>
            <ac:spMk id="3" creationId="{7800E872-6166-4F27-8190-3B4EDDAE51C6}"/>
          </ac:spMkLst>
        </pc:spChg>
        <pc:spChg chg="mod">
          <ac:chgData name="Aino Friman" userId="2c8dbab8-edb7-4c8f-9821-0930953b0113" providerId="ADAL" clId="{1DE60649-EDEB-4DFE-94A5-02A7A1320EDA}" dt="2020-12-15T14:29:49.797" v="925" actId="207"/>
          <ac:spMkLst>
            <pc:docMk/>
            <pc:sldMk cId="3374615063" sldId="318"/>
            <ac:spMk id="4" creationId="{0342D44C-0B03-44FD-98FC-5D08F80D2DAA}"/>
          </ac:spMkLst>
        </pc:spChg>
      </pc:sldChg>
      <pc:sldChg chg="add del">
        <pc:chgData name="Aino Friman" userId="2c8dbab8-edb7-4c8f-9821-0930953b0113" providerId="ADAL" clId="{1DE60649-EDEB-4DFE-94A5-02A7A1320EDA}" dt="2020-12-15T14:42:19.038" v="1119" actId="47"/>
        <pc:sldMkLst>
          <pc:docMk/>
          <pc:sldMk cId="296953623" sldId="319"/>
        </pc:sldMkLst>
      </pc:sldChg>
      <pc:sldChg chg="modSp add mod">
        <pc:chgData name="Aino Friman" userId="2c8dbab8-edb7-4c8f-9821-0930953b0113" providerId="ADAL" clId="{1DE60649-EDEB-4DFE-94A5-02A7A1320EDA}" dt="2020-12-16T07:37:42.126" v="1362" actId="1076"/>
        <pc:sldMkLst>
          <pc:docMk/>
          <pc:sldMk cId="4122115480" sldId="319"/>
        </pc:sldMkLst>
        <pc:spChg chg="mod">
          <ac:chgData name="Aino Friman" userId="2c8dbab8-edb7-4c8f-9821-0930953b0113" providerId="ADAL" clId="{1DE60649-EDEB-4DFE-94A5-02A7A1320EDA}" dt="2020-12-15T14:51:14.621" v="1188" actId="20577"/>
          <ac:spMkLst>
            <pc:docMk/>
            <pc:sldMk cId="4122115480" sldId="319"/>
            <ac:spMk id="2" creationId="{A5FB7628-2821-421C-BE79-5069E87F8C00}"/>
          </ac:spMkLst>
        </pc:spChg>
        <pc:spChg chg="mod">
          <ac:chgData name="Aino Friman" userId="2c8dbab8-edb7-4c8f-9821-0930953b0113" providerId="ADAL" clId="{1DE60649-EDEB-4DFE-94A5-02A7A1320EDA}" dt="2020-12-16T07:37:42.126" v="1362" actId="1076"/>
          <ac:spMkLst>
            <pc:docMk/>
            <pc:sldMk cId="4122115480" sldId="319"/>
            <ac:spMk id="3" creationId="{F7B45829-2253-4D7F-A038-0DE8B8C26C99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A3903C-2A47-4E61-A8AE-9CE64054C60C}" type="datetimeFigureOut">
              <a:rPr lang="fi-FI" smtClean="0"/>
              <a:t>17.12.2020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778E18-88F6-4A6B-B1EA-9D7CF0B7F64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72670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7890C7-4600-7840-9E87-34EB58C6612B}" type="slidenum">
              <a:t>1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0100704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ÄLILEHTI">
    <p:bg>
      <p:bgPr>
        <a:solidFill>
          <a:srgbClr val="FFD10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1D13D4-B862-D342-9DB9-1989BB5823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400">
                <a:latin typeface="Aharoni" panose="02010803020104030203" pitchFamily="2" charset="-79"/>
                <a:cs typeface="Aharoni" panose="02010803020104030203" pitchFamily="2" charset="-79"/>
              </a:defRPr>
            </a:lvl1pPr>
          </a:lstStyle>
          <a:p>
            <a:r>
              <a:rPr lang="en-GB"/>
              <a:t>Click to edit Master title style</a:t>
            </a:r>
            <a:endParaRPr lang="en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4FF36C-5A52-5C42-B50E-2746C70043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3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9B6844-7271-B544-AE64-72C1BEF65F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17080" y="6356350"/>
            <a:ext cx="978725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pPr algn="r"/>
            <a:fld id="{E0AEDED2-BA46-164D-B364-3C1E207E1D1C}" type="datetimeFigureOut">
              <a:rPr lang="en-FI"/>
              <a:pPr algn="r"/>
              <a:t>12/17/2020</a:t>
            </a:fld>
            <a:endParaRPr lang="en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CCF161-8C93-5441-8521-E3C55A017D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512629" y="6356350"/>
            <a:ext cx="3125188" cy="365125"/>
          </a:xfrm>
          <a:prstGeom prst="rect">
            <a:avLst/>
          </a:prstGeom>
        </p:spPr>
        <p:txBody>
          <a:bodyPr/>
          <a:lstStyle>
            <a:lvl1pPr algn="r">
              <a:defRPr spc="100" baseline="0">
                <a:solidFill>
                  <a:schemeClr val="bg1">
                    <a:lumMod val="6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defRPr>
            </a:lvl1pPr>
          </a:lstStyle>
          <a:p>
            <a:r>
              <a:rPr lang="en-FI"/>
              <a:t>STARTUPIN MENESTYSYEKIJÄT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5ABADB-769C-8145-AAD7-F7D4BB005E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37817" y="6356350"/>
            <a:ext cx="440377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haroni" panose="02010803020104030203" pitchFamily="2" charset="-79"/>
                <a:cs typeface="Aharoni" panose="02010803020104030203" pitchFamily="2" charset="-79"/>
              </a:defRPr>
            </a:lvl1pPr>
          </a:lstStyle>
          <a:p>
            <a:fld id="{C5713740-2954-7A4F-B18F-DE33642EB414}" type="slidenum">
              <a:rPr lang="en-FI"/>
              <a:pPr/>
              <a:t>‹#›</a:t>
            </a:fld>
            <a:endParaRPr lang="en-FI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9BEFCE3-CFFD-7141-A0BB-AA92531CE8E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61306" y="5795322"/>
            <a:ext cx="859971" cy="890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62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ÄLILEHTI">
    <p:bg>
      <p:bgPr>
        <a:solidFill>
          <a:srgbClr val="FFD10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1D13D4-B862-D342-9DB9-1989BB5823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920415"/>
            <a:ext cx="9144000" cy="911142"/>
          </a:xfrm>
        </p:spPr>
        <p:txBody>
          <a:bodyPr anchor="b"/>
          <a:lstStyle>
            <a:lvl1pPr algn="ctr">
              <a:defRPr sz="4400">
                <a:latin typeface="Aharoni" panose="02010803020104030203" pitchFamily="2" charset="-79"/>
                <a:cs typeface="Aharoni" panose="02010803020104030203" pitchFamily="2" charset="-79"/>
              </a:defRPr>
            </a:lvl1pPr>
          </a:lstStyle>
          <a:p>
            <a:r>
              <a:rPr lang="en-GB"/>
              <a:t>Click to edit Master title style</a:t>
            </a:r>
            <a:endParaRPr lang="en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4FF36C-5A52-5C42-B50E-2746C70043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23632"/>
            <a:ext cx="9144000" cy="1655762"/>
          </a:xfrm>
        </p:spPr>
        <p:txBody>
          <a:bodyPr/>
          <a:lstStyle>
            <a:lvl1pPr marL="0" indent="0" algn="ctr">
              <a:buNone/>
              <a:defRPr sz="3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9B6844-7271-B544-AE64-72C1BEF65F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17080" y="6356350"/>
            <a:ext cx="978725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pPr algn="r"/>
            <a:fld id="{E0AEDED2-BA46-164D-B364-3C1E207E1D1C}" type="datetimeFigureOut">
              <a:rPr lang="en-FI"/>
              <a:pPr algn="r"/>
              <a:t>12/17/2020</a:t>
            </a:fld>
            <a:endParaRPr lang="en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CCF161-8C93-5441-8521-E3C55A017D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512629" y="6356350"/>
            <a:ext cx="3125188" cy="365125"/>
          </a:xfrm>
          <a:prstGeom prst="rect">
            <a:avLst/>
          </a:prstGeom>
        </p:spPr>
        <p:txBody>
          <a:bodyPr/>
          <a:lstStyle>
            <a:lvl1pPr algn="r">
              <a:defRPr spc="100" baseline="0">
                <a:solidFill>
                  <a:schemeClr val="bg1">
                    <a:lumMod val="6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defRPr>
            </a:lvl1pPr>
          </a:lstStyle>
          <a:p>
            <a:r>
              <a:rPr lang="en-FI"/>
              <a:t>STARTUPIN MENESTYSYEKIJÄT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5ABADB-769C-8145-AAD7-F7D4BB005E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37817" y="6356350"/>
            <a:ext cx="440377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haroni" panose="02010803020104030203" pitchFamily="2" charset="-79"/>
                <a:cs typeface="Aharoni" panose="02010803020104030203" pitchFamily="2" charset="-79"/>
              </a:defRPr>
            </a:lvl1pPr>
          </a:lstStyle>
          <a:p>
            <a:fld id="{C5713740-2954-7A4F-B18F-DE33642EB414}" type="slidenum">
              <a:rPr lang="en-FI"/>
              <a:pPr/>
              <a:t>‹#›</a:t>
            </a:fld>
            <a:endParaRPr lang="en-FI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9BEFCE3-CFFD-7141-A0BB-AA92531CE8E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61306" y="5795322"/>
            <a:ext cx="859971" cy="890528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B6A23DD-667E-4B40-9249-8A7AB3CA0C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68875" y="1684005"/>
            <a:ext cx="2214563" cy="1144336"/>
          </a:xfrm>
        </p:spPr>
        <p:txBody>
          <a:bodyPr/>
          <a:lstStyle>
            <a:lvl1pPr algn="ctr">
              <a:buFontTx/>
              <a:buNone/>
              <a:defRPr sz="8000">
                <a:solidFill>
                  <a:srgbClr val="4C2F92"/>
                </a:solidFill>
              </a:defRPr>
            </a:lvl1pPr>
          </a:lstStyle>
          <a:p>
            <a:pPr lvl="0"/>
            <a:r>
              <a:rPr lang="en-GB"/>
              <a:t>II</a:t>
            </a:r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914795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60476C-D820-B14E-9B88-1E0633DBD6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CE3376-BEE2-E341-8D8A-EF2DE560B5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I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2340568F-A4ED-4A4F-AC09-A8992C2CC6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481455" y="6356350"/>
            <a:ext cx="1330036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1">
                    <a:lumMod val="6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defRPr>
            </a:lvl1pPr>
          </a:lstStyle>
          <a:p>
            <a:fld id="{E0AEDED2-BA46-164D-B364-3C1E207E1D1C}" type="datetimeFigureOut">
              <a:rPr lang="en-FI"/>
              <a:pPr/>
              <a:t>12/17/2020</a:t>
            </a:fld>
            <a:endParaRPr lang="en-FI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FEC9D361-20ED-214C-A11D-D98D91B63D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811491" y="6395781"/>
            <a:ext cx="2826326" cy="365125"/>
          </a:xfrm>
          <a:prstGeom prst="rect">
            <a:avLst/>
          </a:prstGeom>
        </p:spPr>
        <p:txBody>
          <a:bodyPr/>
          <a:lstStyle>
            <a:lvl1pPr algn="r">
              <a:defRPr sz="1400" spc="0" baseline="0">
                <a:solidFill>
                  <a:schemeClr val="bg1">
                    <a:lumMod val="6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defRPr>
            </a:lvl1pPr>
          </a:lstStyle>
          <a:p>
            <a:r>
              <a:rPr lang="en-FI"/>
              <a:t>STARTUPIN MENESTYSYEKIJÄT</a:t>
            </a:r>
            <a:endParaRPr lang="en-FI" sz="140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B50B767-1275-504A-90C2-C5C2D8D795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7817" y="6356350"/>
            <a:ext cx="44037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defRPr>
            </a:lvl1pPr>
          </a:lstStyle>
          <a:p>
            <a:fld id="{C5713740-2954-7A4F-B18F-DE33642EB414}" type="slidenum">
              <a:rPr lang="en-FI"/>
              <a:pPr/>
              <a:t>‹#›</a:t>
            </a:fld>
            <a:endParaRPr lang="en-FI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91436E4-7FB1-B34B-AA78-D30F2E35F6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61306" y="5795322"/>
            <a:ext cx="859971" cy="890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2104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C6E8D5-459A-A243-8B4D-7FA9DAABFD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78941A-BBC0-1445-879D-E2B56EEA20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noFill/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I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85C08099-018F-F04D-9BDD-E60B036196CE}"/>
              </a:ext>
            </a:extLst>
          </p:cNvPr>
          <p:cNvSpPr/>
          <p:nvPr userDrawn="1"/>
        </p:nvSpPr>
        <p:spPr>
          <a:xfrm>
            <a:off x="7826829" y="1958738"/>
            <a:ext cx="3526971" cy="4085112"/>
          </a:xfrm>
          <a:prstGeom prst="roundRect">
            <a:avLst>
              <a:gd name="adj" fmla="val 5395"/>
            </a:avLst>
          </a:prstGeom>
          <a:solidFill>
            <a:srgbClr val="EFB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72D262C-0EBC-4642-8E9C-E46B8C91094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51245" y="2327275"/>
            <a:ext cx="2878138" cy="3455988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  <a:endParaRPr lang="en-FI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0BA2BD16-E8B0-2240-89C3-29C36F6DFA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481455" y="6356350"/>
            <a:ext cx="1330036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1">
                    <a:lumMod val="6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defRPr>
            </a:lvl1pPr>
          </a:lstStyle>
          <a:p>
            <a:fld id="{E0AEDED2-BA46-164D-B364-3C1E207E1D1C}" type="datetimeFigureOut">
              <a:rPr lang="en-FI"/>
              <a:pPr/>
              <a:t>12/17/2020</a:t>
            </a:fld>
            <a:endParaRPr lang="en-FI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0C4B24C7-B79C-8A44-95BB-495B69AABE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811491" y="6395781"/>
            <a:ext cx="2826326" cy="365125"/>
          </a:xfrm>
          <a:prstGeom prst="rect">
            <a:avLst/>
          </a:prstGeom>
        </p:spPr>
        <p:txBody>
          <a:bodyPr/>
          <a:lstStyle>
            <a:lvl1pPr algn="r">
              <a:defRPr sz="1400" spc="0" baseline="0">
                <a:solidFill>
                  <a:schemeClr val="bg1">
                    <a:lumMod val="6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defRPr>
            </a:lvl1pPr>
          </a:lstStyle>
          <a:p>
            <a:r>
              <a:rPr lang="en-FI"/>
              <a:t>STARTUPIN MENESTYSYEKIJÄT</a:t>
            </a:r>
            <a:endParaRPr lang="en-FI" sz="1400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AA1AD2F6-2606-AA41-8582-44338EECB0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7817" y="6356350"/>
            <a:ext cx="44037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defRPr>
            </a:lvl1pPr>
          </a:lstStyle>
          <a:p>
            <a:fld id="{C5713740-2954-7A4F-B18F-DE33642EB414}" type="slidenum">
              <a:rPr lang="en-FI"/>
              <a:pPr/>
              <a:t>‹#›</a:t>
            </a:fld>
            <a:endParaRPr lang="en-FI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4510C8F-E835-A147-842E-C155CDC9D8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61306" y="5795322"/>
            <a:ext cx="859971" cy="890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546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C6E8D5-459A-A243-8B4D-7FA9DAABFD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78941A-BBC0-1445-879D-E2B56EEA20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noFill/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I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65DD0D84-5595-E94E-B878-7CFAD11A61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481455" y="6356350"/>
            <a:ext cx="1330036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1">
                    <a:lumMod val="6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defRPr>
            </a:lvl1pPr>
          </a:lstStyle>
          <a:p>
            <a:fld id="{E0AEDED2-BA46-164D-B364-3C1E207E1D1C}" type="datetimeFigureOut">
              <a:rPr lang="en-FI"/>
              <a:pPr/>
              <a:t>12/17/2020</a:t>
            </a:fld>
            <a:endParaRPr lang="en-FI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E9584F78-4405-DC45-AB82-43471BC433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811491" y="6395781"/>
            <a:ext cx="2826326" cy="365125"/>
          </a:xfrm>
          <a:prstGeom prst="rect">
            <a:avLst/>
          </a:prstGeom>
        </p:spPr>
        <p:txBody>
          <a:bodyPr/>
          <a:lstStyle>
            <a:lvl1pPr algn="r">
              <a:defRPr sz="1400" spc="0" baseline="0">
                <a:solidFill>
                  <a:schemeClr val="bg1">
                    <a:lumMod val="6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defRPr>
            </a:lvl1pPr>
          </a:lstStyle>
          <a:p>
            <a:r>
              <a:rPr lang="en-FI"/>
              <a:t>STARTUPIN MENESTYSYEKIJÄT</a:t>
            </a:r>
            <a:endParaRPr lang="en-FI" sz="140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4FF954B7-718E-AC42-8E18-57E8C0874A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7817" y="6356350"/>
            <a:ext cx="44037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defRPr>
            </a:lvl1pPr>
          </a:lstStyle>
          <a:p>
            <a:fld id="{C5713740-2954-7A4F-B18F-DE33642EB414}" type="slidenum">
              <a:rPr lang="en-FI"/>
              <a:pPr/>
              <a:t>‹#›</a:t>
            </a:fld>
            <a:endParaRPr lang="en-FI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5A74831-4AAE-5643-B6B0-3C5F9313B92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61306" y="5795322"/>
            <a:ext cx="859971" cy="890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983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E92A9F-8DBC-E849-96DB-A9EB4952BD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336A74-B9A2-AA46-A1E5-3D019D2BC6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7F8021-A75D-4D41-945A-58C5CE3183A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I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E28789-9671-7740-977E-5F37509121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7959915-8116-3145-8B9F-805719F9AF68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I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C641CE7C-D25B-4D43-A677-B22E0C9E402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481455" y="6356350"/>
            <a:ext cx="1330036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1">
                    <a:lumMod val="6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defRPr>
            </a:lvl1pPr>
          </a:lstStyle>
          <a:p>
            <a:fld id="{E0AEDED2-BA46-164D-B364-3C1E207E1D1C}" type="datetimeFigureOut">
              <a:rPr lang="en-FI"/>
              <a:pPr/>
              <a:t>12/17/2020</a:t>
            </a:fld>
            <a:endParaRPr lang="en-FI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5E3F4668-65EE-1C44-9BC9-78FBEA78FD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11491" y="6395781"/>
            <a:ext cx="2826326" cy="365125"/>
          </a:xfrm>
          <a:prstGeom prst="rect">
            <a:avLst/>
          </a:prstGeom>
        </p:spPr>
        <p:txBody>
          <a:bodyPr/>
          <a:lstStyle>
            <a:lvl1pPr algn="r">
              <a:defRPr sz="1400" spc="0" baseline="0">
                <a:solidFill>
                  <a:schemeClr val="bg1">
                    <a:lumMod val="6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defRPr>
            </a:lvl1pPr>
          </a:lstStyle>
          <a:p>
            <a:r>
              <a:rPr lang="en-FI"/>
              <a:t>STARTUPIN MENESTYSYEKIJÄT</a:t>
            </a:r>
            <a:endParaRPr lang="en-FI" sz="140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B84AEC1F-86D5-E446-B54A-A21973914A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37817" y="6356350"/>
            <a:ext cx="44037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defRPr>
            </a:lvl1pPr>
          </a:lstStyle>
          <a:p>
            <a:fld id="{C5713740-2954-7A4F-B18F-DE33642EB414}" type="slidenum">
              <a:rPr lang="en-FI"/>
              <a:pPr/>
              <a:t>‹#›</a:t>
            </a:fld>
            <a:endParaRPr lang="en-FI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01EA610-86BB-C94E-A287-4B8BAB15F27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61306" y="5795322"/>
            <a:ext cx="859971" cy="890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32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793996-BECD-5C40-BF05-164EC04F84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FI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F0398F79-E99F-564D-A134-30827C86AFC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481455" y="6356350"/>
            <a:ext cx="1330036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1">
                    <a:lumMod val="6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defRPr>
            </a:lvl1pPr>
          </a:lstStyle>
          <a:p>
            <a:fld id="{E0AEDED2-BA46-164D-B364-3C1E207E1D1C}" type="datetimeFigureOut">
              <a:rPr lang="en-FI"/>
              <a:pPr/>
              <a:t>12/17/2020</a:t>
            </a:fld>
            <a:endParaRPr lang="en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46D31F5E-CD2C-3F4E-8904-B800935F3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811491" y="6395781"/>
            <a:ext cx="2826326" cy="365125"/>
          </a:xfrm>
          <a:prstGeom prst="rect">
            <a:avLst/>
          </a:prstGeom>
        </p:spPr>
        <p:txBody>
          <a:bodyPr/>
          <a:lstStyle>
            <a:lvl1pPr algn="r">
              <a:defRPr sz="1400" spc="0" baseline="0">
                <a:solidFill>
                  <a:schemeClr val="bg1">
                    <a:lumMod val="6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defRPr>
            </a:lvl1pPr>
          </a:lstStyle>
          <a:p>
            <a:r>
              <a:rPr lang="en-FI"/>
              <a:t>STARTUPIN MENESTYSYEKIJÄT</a:t>
            </a:r>
            <a:endParaRPr lang="en-FI" sz="140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EF0EE060-4BE9-8747-8A08-2453CDBF0D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7817" y="6356350"/>
            <a:ext cx="44037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defRPr>
            </a:lvl1pPr>
          </a:lstStyle>
          <a:p>
            <a:fld id="{C5713740-2954-7A4F-B18F-DE33642EB414}" type="slidenum">
              <a:rPr lang="en-FI"/>
              <a:pPr/>
              <a:t>‹#›</a:t>
            </a:fld>
            <a:endParaRPr lang="en-FI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C06CF7A-1DD1-134C-8815-44EAFF90C62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61306" y="5795322"/>
            <a:ext cx="859971" cy="890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9407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635612D-9A01-B648-AB88-50501238BB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481455" y="6356350"/>
            <a:ext cx="1330036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1">
                    <a:lumMod val="6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defRPr>
            </a:lvl1pPr>
          </a:lstStyle>
          <a:p>
            <a:fld id="{E0AEDED2-BA46-164D-B364-3C1E207E1D1C}" type="datetimeFigureOut">
              <a:rPr lang="en-FI"/>
              <a:pPr/>
              <a:t>12/17/2020</a:t>
            </a:fld>
            <a:endParaRPr lang="en-FI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BC8E86D-A612-5249-8AE1-CC8D03D160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811491" y="6395781"/>
            <a:ext cx="2826326" cy="365125"/>
          </a:xfrm>
          <a:prstGeom prst="rect">
            <a:avLst/>
          </a:prstGeom>
        </p:spPr>
        <p:txBody>
          <a:bodyPr/>
          <a:lstStyle>
            <a:lvl1pPr algn="r">
              <a:defRPr sz="1400" spc="0" baseline="0">
                <a:solidFill>
                  <a:schemeClr val="bg1">
                    <a:lumMod val="6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defRPr>
            </a:lvl1pPr>
          </a:lstStyle>
          <a:p>
            <a:r>
              <a:rPr lang="en-FI"/>
              <a:t>STARTUPIN MENESTYSYEKIJÄT</a:t>
            </a:r>
            <a:endParaRPr lang="en-FI" sz="140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4FFE77A-7012-E34D-8E8C-5F46FD837A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7817" y="6356350"/>
            <a:ext cx="44037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defRPr>
            </a:lvl1pPr>
          </a:lstStyle>
          <a:p>
            <a:fld id="{C5713740-2954-7A4F-B18F-DE33642EB414}" type="slidenum">
              <a:rPr lang="en-FI"/>
              <a:pPr/>
              <a:t>‹#›</a:t>
            </a:fld>
            <a:endParaRPr lang="en-FI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F7A0F4A-1DD1-2A48-B052-867EC5BC02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61306" y="5795322"/>
            <a:ext cx="859971" cy="890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2175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35111C-D54C-214B-B72B-2F94017B10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43975-C5D6-534A-BF99-0F31BBB57B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A411A2-9B1E-BF4B-B949-20E9813D9D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F9547C5C-160B-344E-A19D-344EC98E7AD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481455" y="6356350"/>
            <a:ext cx="1330036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1">
                    <a:lumMod val="6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defRPr>
            </a:lvl1pPr>
          </a:lstStyle>
          <a:p>
            <a:fld id="{E0AEDED2-BA46-164D-B364-3C1E207E1D1C}" type="datetimeFigureOut">
              <a:rPr lang="en-FI"/>
              <a:pPr/>
              <a:t>12/17/2020</a:t>
            </a:fld>
            <a:endParaRPr lang="en-FI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3E13D031-1634-C147-97EC-D79772076D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811491" y="6395781"/>
            <a:ext cx="2826326" cy="365125"/>
          </a:xfrm>
          <a:prstGeom prst="rect">
            <a:avLst/>
          </a:prstGeom>
        </p:spPr>
        <p:txBody>
          <a:bodyPr/>
          <a:lstStyle>
            <a:lvl1pPr algn="r">
              <a:defRPr sz="1400" spc="0" baseline="0">
                <a:solidFill>
                  <a:schemeClr val="bg1">
                    <a:lumMod val="6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defRPr>
            </a:lvl1pPr>
          </a:lstStyle>
          <a:p>
            <a:r>
              <a:rPr lang="en-FI"/>
              <a:t>STARTUPIN MENESTYSYEKIJÄT</a:t>
            </a:r>
            <a:endParaRPr lang="en-FI" sz="140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055FC5B5-D3D3-C044-9BC2-7DABDC9CC1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7817" y="6356350"/>
            <a:ext cx="44037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defRPr>
            </a:lvl1pPr>
          </a:lstStyle>
          <a:p>
            <a:fld id="{C5713740-2954-7A4F-B18F-DE33642EB414}" type="slidenum">
              <a:rPr lang="en-FI"/>
              <a:pPr/>
              <a:t>‹#›</a:t>
            </a:fld>
            <a:endParaRPr lang="en-FI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9BE5419-DA43-FB42-8D1E-799F9CFC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61306" y="5795322"/>
            <a:ext cx="859971" cy="890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6480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524904-9251-0144-8E7B-B6A4D46421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FI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E16FDE1-EB6D-D041-8143-1631AC2084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44D40E-CB2B-714F-93E3-F2D4EFCA18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CA9C242C-1D34-0B44-884C-7B2E743D46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481455" y="6356350"/>
            <a:ext cx="1330036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1">
                    <a:lumMod val="6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defRPr>
            </a:lvl1pPr>
          </a:lstStyle>
          <a:p>
            <a:fld id="{E0AEDED2-BA46-164D-B364-3C1E207E1D1C}" type="datetimeFigureOut">
              <a:rPr lang="en-FI"/>
              <a:pPr/>
              <a:t>12/17/2020</a:t>
            </a:fld>
            <a:endParaRPr lang="en-FI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AC3AD0DE-2F26-EA47-B82B-47A489F11A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811491" y="6395781"/>
            <a:ext cx="2826326" cy="365125"/>
          </a:xfrm>
          <a:prstGeom prst="rect">
            <a:avLst/>
          </a:prstGeom>
        </p:spPr>
        <p:txBody>
          <a:bodyPr/>
          <a:lstStyle>
            <a:lvl1pPr algn="r">
              <a:defRPr sz="1400" spc="0" baseline="0">
                <a:solidFill>
                  <a:schemeClr val="bg1">
                    <a:lumMod val="6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defRPr>
            </a:lvl1pPr>
          </a:lstStyle>
          <a:p>
            <a:r>
              <a:rPr lang="en-FI"/>
              <a:t>STARTUPIN MENESTYSYEKIJÄT</a:t>
            </a:r>
            <a:endParaRPr lang="en-FI" sz="140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B1B4989-3493-9549-9BA0-5F13380C8E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7817" y="6356350"/>
            <a:ext cx="44037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defRPr>
            </a:lvl1pPr>
          </a:lstStyle>
          <a:p>
            <a:fld id="{C5713740-2954-7A4F-B18F-DE33642EB414}" type="slidenum">
              <a:rPr lang="en-FI"/>
              <a:pPr/>
              <a:t>‹#›</a:t>
            </a:fld>
            <a:endParaRPr lang="en-FI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77E97F0-42D4-CE48-A3C3-CAA46043756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61306" y="5795322"/>
            <a:ext cx="859971" cy="890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302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00C3263-4D50-8B47-B32F-5EF4F9CB80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1CDC1F-9BAF-9A47-8D39-0B140E70B5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I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5BE8638A-9A18-C74D-BC6C-1C05294C86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481455" y="6356350"/>
            <a:ext cx="1330036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1">
                    <a:lumMod val="6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defRPr>
            </a:lvl1pPr>
          </a:lstStyle>
          <a:p>
            <a:fld id="{E0AEDED2-BA46-164D-B364-3C1E207E1D1C}" type="datetimeFigureOut">
              <a:rPr lang="en-FI"/>
              <a:pPr/>
              <a:t>12/17/2020</a:t>
            </a:fld>
            <a:endParaRPr lang="en-FI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61287446-D02F-AB4E-8F0F-457F27CEAB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811491" y="6395781"/>
            <a:ext cx="2826326" cy="365125"/>
          </a:xfrm>
          <a:prstGeom prst="rect">
            <a:avLst/>
          </a:prstGeom>
        </p:spPr>
        <p:txBody>
          <a:bodyPr/>
          <a:lstStyle>
            <a:lvl1pPr algn="r">
              <a:defRPr sz="1400" spc="0" baseline="0">
                <a:solidFill>
                  <a:schemeClr val="bg1">
                    <a:lumMod val="6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defRPr>
            </a:lvl1pPr>
          </a:lstStyle>
          <a:p>
            <a:r>
              <a:rPr lang="en-FI"/>
              <a:t>STARTUPIN MENESTYSYEKIJÄT</a:t>
            </a:r>
            <a:endParaRPr lang="en-FI" sz="140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7713F8A-2198-014E-B20F-90AA034AD7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7817" y="6356350"/>
            <a:ext cx="44037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defRPr>
            </a:lvl1pPr>
          </a:lstStyle>
          <a:p>
            <a:fld id="{C5713740-2954-7A4F-B18F-DE33642EB414}" type="slidenum">
              <a:rPr lang="en-FI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952758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60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1" r:id="rId10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4C2F92"/>
          </a:solidFill>
          <a:latin typeface="Aharoni" panose="02010803020104030203" pitchFamily="2" charset="-79"/>
          <a:ea typeface="+mj-ea"/>
          <a:cs typeface="Aharoni" panose="02010803020104030203" pitchFamily="2" charset="-79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>
              <a:lumMod val="50000"/>
            </a:schemeClr>
          </a:solidFill>
          <a:latin typeface="Aharoni" panose="02010803020104030203" pitchFamily="2" charset="-79"/>
          <a:ea typeface="+mn-ea"/>
          <a:cs typeface="Aharoni" panose="02010803020104030203" pitchFamily="2" charset="-79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7F807F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orient="horz" pos="415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2.fi/julkaisut" TargetMode="External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L&#228;hde:%20https:/medium.com/eutopia-vc/foodtech-the-biggest-european-startup-opportunity-you-didnt-know-about-559d2c71ead7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6A17E-0CD4-C646-B14D-3F7825CBD63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638048A-0A02-3747-998A-2B1083CD37C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FI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3714FA6-E868-8848-A938-FDD9D63464A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" r="157" b="10141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D57C7B2-A86D-5441-8506-4C3258714BB9}"/>
              </a:ext>
            </a:extLst>
          </p:cNvPr>
          <p:cNvSpPr txBox="1"/>
          <p:nvPr/>
        </p:nvSpPr>
        <p:spPr>
          <a:xfrm>
            <a:off x="1629105" y="4342914"/>
            <a:ext cx="100022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4400" b="1" dirty="0" err="1">
                <a:solidFill>
                  <a:srgbClr val="4C2F9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Tietopaketti</a:t>
            </a:r>
            <a:r>
              <a:rPr lang="en-GB" sz="4400" b="1" dirty="0">
                <a:solidFill>
                  <a:srgbClr val="4C2F9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</a:p>
          <a:p>
            <a:pPr algn="r"/>
            <a:r>
              <a:rPr lang="en-GB" sz="4400" b="1" dirty="0">
                <a:solidFill>
                  <a:srgbClr val="4C2F9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STARTUPIN MENESTYSTEKIJÄT</a:t>
            </a:r>
            <a:endParaRPr lang="en-GB" sz="4400" dirty="0">
              <a:solidFill>
                <a:srgbClr val="4C2F92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r"/>
            <a:r>
              <a:rPr lang="en-GB" sz="2800" b="1" dirty="0">
                <a:solidFill>
                  <a:schemeClr val="bg1">
                    <a:lumMod val="5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TARKASTELUSSA ELINTARVIKEALA </a:t>
            </a:r>
            <a:br>
              <a:rPr lang="en-GB" sz="2800" b="1" dirty="0">
                <a:solidFill>
                  <a:schemeClr val="bg1">
                    <a:lumMod val="5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</a:br>
            <a:endParaRPr lang="en-GB" sz="2800" dirty="0">
              <a:solidFill>
                <a:schemeClr val="bg1">
                  <a:lumMod val="50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9485449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43293FE-8DF1-4081-A104-DEF55EC7FF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Monet persoonaan liittyvät piirteet korreloivat menestyksen kanssa (2/2) 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157156B-8905-41F5-AC36-E32C791FA3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62617" y="2141537"/>
            <a:ext cx="6257081" cy="4351338"/>
          </a:xfrm>
        </p:spPr>
        <p:txBody>
          <a:bodyPr/>
          <a:lstStyle/>
          <a:p>
            <a:r>
              <a:rPr lang="fi-FI" dirty="0"/>
              <a:t>Monet luonteenpiirteistä, jotka ovat välttämättömiä yrityksen rakentamisvaiheessa, voivat häiritä kasvun tasaantuessa.</a:t>
            </a:r>
          </a:p>
          <a:p>
            <a:r>
              <a:rPr lang="fi-FI" dirty="0"/>
              <a:t>Usein on tarpeen, että startupin aloittanut yrittäjä jättäytyy sivuun yrityksen tasaantumisvaiheessa.</a:t>
            </a:r>
          </a:p>
          <a:p>
            <a:pPr marL="0" indent="0">
              <a:buNone/>
            </a:pPr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3013EAF5-354C-487A-8A81-DE5529CFE03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br>
              <a:rPr lang="fi-FI" dirty="0"/>
            </a:br>
            <a:r>
              <a:rPr lang="fi-FI" dirty="0"/>
              <a:t>Rakentamis-vaiheessa tarvittavat yrittäjän ominaisuudet voivat häiritä myöhemmin</a:t>
            </a:r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7398917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E50C717-05F8-4143-AC85-C992B8C02A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Tiimin osaaminen korostuu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09A13F8-6B99-4C29-B8F5-FBBDF0A7B7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85088" y="1849882"/>
            <a:ext cx="6545580" cy="4351338"/>
          </a:xfrm>
        </p:spPr>
        <p:txBody>
          <a:bodyPr/>
          <a:lstStyle/>
          <a:p>
            <a:r>
              <a:rPr lang="fi-FI" dirty="0"/>
              <a:t>Tyypillisesti startup perustetaan 2-3 henkilön tiiminä. </a:t>
            </a:r>
          </a:p>
          <a:p>
            <a:r>
              <a:rPr lang="fi-FI" dirty="0"/>
              <a:t>Onnistumisen kannalta on olennaista tasa-arvoinen yrittäjäkumppani, jonka kanssa voi jakaa kaiken.</a:t>
            </a:r>
          </a:p>
          <a:p>
            <a:r>
              <a:rPr lang="fi-FI" dirty="0"/>
              <a:t>Rekrytointien onnistuminen on elintärkeää startupille.</a:t>
            </a:r>
          </a:p>
          <a:p>
            <a:r>
              <a:rPr lang="fi-FI" dirty="0"/>
              <a:t>Sitoutumisen merkitys on suuri.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5F082BE1-92E6-4E8A-B7F1-D029CAD4B1D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fi-FI" sz="2600" dirty="0">
                <a:effectLst/>
                <a:ea typeface="Calibri" panose="020F0502020204030204" pitchFamily="34" charset="0"/>
              </a:rPr>
              <a:t>Tiimin monipuolisuus esim. teknologisen ja kaupallisen osaamisen kattamiseksi on keskeinen menestystekijä</a:t>
            </a:r>
            <a:endParaRPr lang="fi-FI" sz="2600" dirty="0"/>
          </a:p>
        </p:txBody>
      </p:sp>
    </p:spTree>
    <p:extLst>
      <p:ext uri="{BB962C8B-B14F-4D97-AF65-F5344CB8AC3E}">
        <p14:creationId xmlns:p14="http://schemas.microsoft.com/office/powerpoint/2010/main" val="30223885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4970D7F-3D03-4D29-A9CB-8A7F466F715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i-FI" dirty="0"/>
              <a:t>OSA II: Esikuvilla ja ympäristöllä on merkitystä</a:t>
            </a:r>
          </a:p>
        </p:txBody>
      </p:sp>
    </p:spTree>
    <p:extLst>
      <p:ext uri="{BB962C8B-B14F-4D97-AF65-F5344CB8AC3E}">
        <p14:creationId xmlns:p14="http://schemas.microsoft.com/office/powerpoint/2010/main" val="32189440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6B68A43-71D2-483D-B0A2-4AC7D19AC1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Ympäristö kannustaa yrittämään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444AB5A-D584-4FA0-B7BF-D6797BE1CF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39368" y="1825625"/>
            <a:ext cx="6637020" cy="4351338"/>
          </a:xfrm>
        </p:spPr>
        <p:txBody>
          <a:bodyPr>
            <a:normAutofit/>
          </a:bodyPr>
          <a:lstStyle/>
          <a:p>
            <a:r>
              <a:rPr lang="fi-FI" dirty="0">
                <a:effectLst/>
                <a:ea typeface="Calibri" panose="020F0502020204030204" pitchFamily="34" charset="0"/>
              </a:rPr>
              <a:t>Startup-yritysten syntymiseen ja menestykseen vaikuttavat myös yhteiskunnalliset tekijät kuten:</a:t>
            </a:r>
          </a:p>
          <a:p>
            <a:pPr lvl="1"/>
            <a:r>
              <a:rPr lang="fi-FI" sz="2600" dirty="0">
                <a:effectLst/>
                <a:ea typeface="Calibri" panose="020F0502020204030204" pitchFamily="34" charset="0"/>
              </a:rPr>
              <a:t>koulutusjärjestelmä </a:t>
            </a:r>
          </a:p>
          <a:p>
            <a:pPr lvl="1"/>
            <a:r>
              <a:rPr lang="fi-FI" sz="2600" dirty="0">
                <a:effectLst/>
                <a:ea typeface="Calibri" panose="020F0502020204030204" pitchFamily="34" charset="0"/>
              </a:rPr>
              <a:t>infrastruktuuri </a:t>
            </a:r>
          </a:p>
          <a:p>
            <a:pPr lvl="1"/>
            <a:r>
              <a:rPr lang="fi-FI" sz="2600" dirty="0">
                <a:effectLst/>
                <a:ea typeface="Calibri" panose="020F0502020204030204" pitchFamily="34" charset="0"/>
              </a:rPr>
              <a:t>yleinen suhtautuminen luovuuteen ja epäonnistumisiin</a:t>
            </a:r>
          </a:p>
          <a:p>
            <a:pPr lvl="1"/>
            <a:r>
              <a:rPr lang="fi-FI" sz="2600" dirty="0">
                <a:effectLst/>
                <a:ea typeface="Calibri" panose="020F0502020204030204" pitchFamily="34" charset="0"/>
              </a:rPr>
              <a:t>tasa-arvo</a:t>
            </a:r>
            <a:endParaRPr lang="fi-FI" sz="2600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83EBA029-3448-4EC7-9A4B-752DC60214F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i-FI" b="1" dirty="0">
                <a:effectLst/>
                <a:ea typeface="Calibri" panose="020F0502020204030204" pitchFamily="34" charset="0"/>
              </a:rPr>
              <a:t>Yrityksen perustamiseen tarvittava luovuus on osin ympäristö- ja </a:t>
            </a:r>
            <a:r>
              <a:rPr lang="fi-FI" b="1" dirty="0" err="1">
                <a:effectLst/>
                <a:ea typeface="Calibri" panose="020F0502020204030204" pitchFamily="34" charset="0"/>
              </a:rPr>
              <a:t>kulttuurisidon</a:t>
            </a:r>
            <a:r>
              <a:rPr lang="fi-FI" b="1" dirty="0">
                <a:effectLst/>
                <a:ea typeface="Calibri" panose="020F0502020204030204" pitchFamily="34" charset="0"/>
              </a:rPr>
              <a:t>-naista </a:t>
            </a:r>
            <a:endParaRPr lang="fi-FI" b="1" dirty="0"/>
          </a:p>
        </p:txBody>
      </p:sp>
    </p:spTree>
    <p:extLst>
      <p:ext uri="{BB962C8B-B14F-4D97-AF65-F5344CB8AC3E}">
        <p14:creationId xmlns:p14="http://schemas.microsoft.com/office/powerpoint/2010/main" val="16105431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8C25E6D-9AC5-4515-B7A0-BA254AD5EA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Ongelma ja ratkaisu lähellä toisiaan </a:t>
            </a:r>
            <a:endParaRPr lang="fi-FI" dirty="0">
              <a:solidFill>
                <a:srgbClr val="FF0000"/>
              </a:solidFill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CBD55EE-B35A-4F78-81E3-17B1A7B491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33380" y="1838353"/>
            <a:ext cx="6385560" cy="4351338"/>
          </a:xfrm>
        </p:spPr>
        <p:txBody>
          <a:bodyPr>
            <a:normAutofit/>
          </a:bodyPr>
          <a:lstStyle/>
          <a:p>
            <a:r>
              <a:rPr lang="fi-FI" dirty="0">
                <a:effectLst/>
                <a:ea typeface="Calibri" panose="020F0502020204030204" pitchFamily="34" charset="0"/>
              </a:rPr>
              <a:t>Jos ongelmien kanssa päivittäin elävät ryhtyvät ratkaisijoiksi, ovat ideat ja käyttäjäsovellukset todennäköisesti tarkempia.</a:t>
            </a:r>
          </a:p>
          <a:p>
            <a:r>
              <a:rPr lang="fi-FI" dirty="0">
                <a:ea typeface="Calibri" panose="020F0502020204030204" pitchFamily="34" charset="0"/>
              </a:rPr>
              <a:t>Usein m</a:t>
            </a:r>
            <a:r>
              <a:rPr lang="fi-FI" dirty="0">
                <a:effectLst/>
                <a:ea typeface="Calibri" panose="020F0502020204030204" pitchFamily="34" charset="0"/>
              </a:rPr>
              <a:t>iehille suunnattu muotoilu ja miesten tarpeisiin suunnatut ratkaisut mielletään yleisinä, kaikille sopivina</a:t>
            </a:r>
            <a:r>
              <a:rPr lang="fi-FI" dirty="0">
                <a:ea typeface="Calibri" panose="020F0502020204030204" pitchFamily="34" charset="0"/>
              </a:rPr>
              <a:t>.</a:t>
            </a:r>
            <a:r>
              <a:rPr lang="fi-FI" dirty="0">
                <a:effectLst/>
                <a:ea typeface="Calibri" panose="020F0502020204030204" pitchFamily="34" charset="0"/>
              </a:rPr>
              <a:t> </a:t>
            </a:r>
          </a:p>
          <a:p>
            <a:r>
              <a:rPr lang="fi-FI" dirty="0">
                <a:ea typeface="Calibri" panose="020F0502020204030204" pitchFamily="34" charset="0"/>
              </a:rPr>
              <a:t>Yhdessä innovointi ratkaisua tarvitsevien kanssa</a:t>
            </a:r>
            <a:r>
              <a:rPr lang="fi-FI" dirty="0">
                <a:effectLst/>
                <a:ea typeface="Calibri" panose="020F0502020204030204" pitchFamily="34" charset="0"/>
              </a:rPr>
              <a:t>. </a:t>
            </a:r>
          </a:p>
          <a:p>
            <a:pPr marL="0" indent="0">
              <a:buNone/>
            </a:pPr>
            <a:endParaRPr lang="fi-FI" dirty="0">
              <a:effectLst/>
              <a:ea typeface="Calibri" panose="020F0502020204030204" pitchFamily="34" charset="0"/>
            </a:endParaRP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9E6D608F-D06B-4435-B441-9F693C6C61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i-FI" dirty="0">
                <a:effectLst/>
                <a:ea typeface="Calibri" panose="020F0502020204030204" pitchFamily="34" charset="0"/>
              </a:rPr>
              <a:t>”</a:t>
            </a:r>
            <a:r>
              <a:rPr lang="fi-FI" dirty="0" err="1">
                <a:effectLst/>
                <a:ea typeface="Calibri" panose="020F0502020204030204" pitchFamily="34" charset="0"/>
              </a:rPr>
              <a:t>Innovaatioi-den</a:t>
            </a:r>
            <a:r>
              <a:rPr lang="fi-FI" dirty="0">
                <a:effectLst/>
                <a:ea typeface="Calibri" panose="020F0502020204030204" pitchFamily="34" charset="0"/>
              </a:rPr>
              <a:t> tulisi syntyä niiden ihmisten toimesta, jotka hyötyisivät innovaatioista eniten.” de </a:t>
            </a:r>
            <a:r>
              <a:rPr lang="fi-FI" dirty="0" err="1">
                <a:effectLst/>
                <a:ea typeface="Calibri" panose="020F0502020204030204" pitchFamily="34" charset="0"/>
              </a:rPr>
              <a:t>Lauretis</a:t>
            </a:r>
            <a:r>
              <a:rPr lang="fi-FI" dirty="0">
                <a:effectLst/>
                <a:ea typeface="Calibri" panose="020F0502020204030204" pitchFamily="34" charset="0"/>
              </a:rPr>
              <a:t>, 1984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0365360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AF00C03-37EB-461C-BA61-90BEB2A14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Esikuvista voimaa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91723D0-B01C-4CC2-BB57-1A430C902A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60837" y="1825625"/>
            <a:ext cx="6564464" cy="4667250"/>
          </a:xfrm>
        </p:spPr>
        <p:txBody>
          <a:bodyPr>
            <a:normAutofit/>
          </a:bodyPr>
          <a:lstStyle/>
          <a:p>
            <a:r>
              <a:rPr lang="fi-FI" dirty="0">
                <a:ea typeface="Calibri" panose="020F0502020204030204" pitchFamily="34" charset="0"/>
              </a:rPr>
              <a:t>Startup-tarinoiden perusteella menestyvät yrittäjät ovat nuoria ja yleensä miehiä.</a:t>
            </a:r>
          </a:p>
          <a:p>
            <a:r>
              <a:rPr lang="fi-FI" dirty="0">
                <a:ea typeface="Calibri" panose="020F0502020204030204" pitchFamily="34" charset="0"/>
              </a:rPr>
              <a:t>Tutkimukset osoittavat kuitenkin, että kokemus lisää menestyksen todennäköisyyttä.</a:t>
            </a:r>
            <a:r>
              <a:rPr lang="fi-FI" dirty="0">
                <a:effectLst/>
                <a:ea typeface="Calibri" panose="020F0502020204030204" pitchFamily="34" charset="0"/>
              </a:rPr>
              <a:t> </a:t>
            </a:r>
          </a:p>
          <a:p>
            <a:pPr lvl="1"/>
            <a:r>
              <a:rPr lang="fi-FI" dirty="0">
                <a:ea typeface="Calibri" panose="020F0502020204030204" pitchFamily="34" charset="0"/>
              </a:rPr>
              <a:t>Kokemuksen kerryttämä osaaminen, eri alojen näkökulmat ja verkostot nopeuttavat ongelmien ratkaisemista yrityksen perustamisvaiheessa.</a:t>
            </a:r>
          </a:p>
          <a:p>
            <a:pPr marL="0" indent="0">
              <a:buNone/>
            </a:pPr>
            <a:endParaRPr lang="fi-FI" dirty="0">
              <a:solidFill>
                <a:srgbClr val="FF0000"/>
              </a:solidFill>
              <a:effectLst/>
              <a:ea typeface="Calibri" panose="020F0502020204030204" pitchFamily="34" charset="0"/>
            </a:endParaRPr>
          </a:p>
          <a:p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082C6962-3EA2-48F8-BD50-C0824BCF05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>
              <a:buNone/>
            </a:pPr>
            <a:endParaRPr lang="fi-FI" dirty="0"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fi-FI" dirty="0">
                <a:ea typeface="Calibri" panose="020F0502020204030204" pitchFamily="34" charset="0"/>
              </a:rPr>
              <a:t>Startupien esikuva-kavalkadi </a:t>
            </a:r>
            <a:br>
              <a:rPr lang="fi-FI" dirty="0">
                <a:ea typeface="Calibri" panose="020F0502020204030204" pitchFamily="34" charset="0"/>
              </a:rPr>
            </a:br>
            <a:r>
              <a:rPr lang="fi-FI" dirty="0">
                <a:ea typeface="Calibri" panose="020F0502020204030204" pitchFamily="34" charset="0"/>
              </a:rPr>
              <a:t>on kapea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475931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BEA22CD-87B0-42FF-8E24-9DCDA57E57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Esikuviin kaivataan monipuolisuutta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800E872-6166-4F27-8190-3B4EDDAE51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62618" y="1879600"/>
            <a:ext cx="6263900" cy="4351338"/>
          </a:xfrm>
        </p:spPr>
        <p:txBody>
          <a:bodyPr>
            <a:normAutofit/>
          </a:bodyPr>
          <a:lstStyle/>
          <a:p>
            <a:r>
              <a:rPr lang="fi-FI" dirty="0">
                <a:ea typeface="Calibri" panose="020F0502020204030204" pitchFamily="34" charset="0"/>
              </a:rPr>
              <a:t>N</a:t>
            </a:r>
            <a:r>
              <a:rPr lang="fi-FI" dirty="0">
                <a:effectLst/>
                <a:ea typeface="Calibri" panose="020F0502020204030204" pitchFamily="34" charset="0"/>
              </a:rPr>
              <a:t>aisten perustamia startupeja on yhä pieni osa ja niiden saama rahoitus on vaativampaa, mutta ne ovat suhteellisesti menestyneempiä.</a:t>
            </a:r>
          </a:p>
          <a:p>
            <a:r>
              <a:rPr lang="fi-FI" dirty="0">
                <a:solidFill>
                  <a:schemeClr val="bg1">
                    <a:lumMod val="50000"/>
                  </a:schemeClr>
                </a:solidFill>
              </a:rPr>
              <a:t>Esikuvatarinoissa on tilaa esimerkiksi eri koulutustaustoista ja kansallisuuksista tuleville.</a:t>
            </a:r>
          </a:p>
          <a:p>
            <a:endParaRPr lang="fi-FI" dirty="0">
              <a:solidFill>
                <a:schemeClr val="bg1">
                  <a:lumMod val="50000"/>
                </a:schemeClr>
              </a:solidFill>
            </a:endParaRPr>
          </a:p>
          <a:p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0342D44C-0B03-44FD-98FC-5D08F80D2DA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i-FI" dirty="0"/>
              <a:t>Yhdysvalloissa ja Euroopassa naisten perustamien startupien osuus on noin viisi prosenttia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3746150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45258F8-053F-4B3F-88ED-5FB53902443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OSA III: Startup tarvitsee idean</a:t>
            </a:r>
          </a:p>
        </p:txBody>
      </p:sp>
    </p:spTree>
    <p:extLst>
      <p:ext uri="{BB962C8B-B14F-4D97-AF65-F5344CB8AC3E}">
        <p14:creationId xmlns:p14="http://schemas.microsoft.com/office/powerpoint/2010/main" val="16213891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192C40D-2E6C-4392-AB14-EAC39A0821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Startup tarvitsee idean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18D7F3D-A099-4CBF-8203-1C7A9E9493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4232" y="1825625"/>
            <a:ext cx="6591300" cy="4351338"/>
          </a:xfrm>
        </p:spPr>
        <p:txBody>
          <a:bodyPr>
            <a:normAutofit/>
          </a:bodyPr>
          <a:lstStyle/>
          <a:p>
            <a:r>
              <a:rPr lang="fi-FI" dirty="0"/>
              <a:t>Paras idea on nk. </a:t>
            </a:r>
            <a:r>
              <a:rPr lang="fi-FI" dirty="0" err="1"/>
              <a:t>hajoittava</a:t>
            </a:r>
            <a:r>
              <a:rPr lang="fi-FI" dirty="0"/>
              <a:t> tai läpimurtoidea eli radikaali idea.</a:t>
            </a:r>
          </a:p>
          <a:p>
            <a:r>
              <a:rPr lang="fi-FI" dirty="0"/>
              <a:t>Idea muuttuu innovaatioksi, kun sille löytyy liiketoimintapotentiaali.</a:t>
            </a:r>
          </a:p>
          <a:p>
            <a:r>
              <a:rPr lang="fi-FI" dirty="0"/>
              <a:t>Radikaali idea tai innovaatio vanhentaa markkinoilla olevan ratkaisun.</a:t>
            </a:r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8C4D33D6-12B3-462E-9421-7CE1826778D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fi-FI" sz="2400" dirty="0">
                <a:ea typeface="Calibri" panose="020F0502020204030204" pitchFamily="34" charset="0"/>
              </a:rPr>
              <a:t>”L</a:t>
            </a:r>
            <a:r>
              <a:rPr lang="fi-FI" sz="2400" dirty="0">
                <a:effectLst/>
                <a:ea typeface="Calibri" panose="020F0502020204030204" pitchFamily="34" charset="0"/>
              </a:rPr>
              <a:t>äpimurtoidea on jotakin, jota ei tiennyt haluavansa, mutta jota ilman ei osaisi kuvitella elävänsä, kun sen saa käyttöönsä.” Tim Cook</a:t>
            </a:r>
            <a:endParaRPr lang="fi-FI" sz="2400" dirty="0"/>
          </a:p>
        </p:txBody>
      </p:sp>
    </p:spTree>
    <p:extLst>
      <p:ext uri="{BB962C8B-B14F-4D97-AF65-F5344CB8AC3E}">
        <p14:creationId xmlns:p14="http://schemas.microsoft.com/office/powerpoint/2010/main" val="9250779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F7D845B-3713-4171-B563-7F2BF86ABA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Ideoita syntyy ja synnytetään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0A3C3DA-2B63-478A-A9CE-A65D3664DA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80067" y="1879600"/>
            <a:ext cx="6348600" cy="4351338"/>
          </a:xfrm>
        </p:spPr>
        <p:txBody>
          <a:bodyPr>
            <a:normAutofit lnSpcReduction="10000"/>
          </a:bodyPr>
          <a:lstStyle/>
          <a:p>
            <a:r>
              <a:rPr lang="fi-FI" dirty="0"/>
              <a:t>Ideoita syntyy megatrendejä seuraamalla, mutta megatrendit eivät yksinään lupaa menestystä.</a:t>
            </a:r>
          </a:p>
          <a:p>
            <a:pPr lvl="1"/>
            <a:r>
              <a:rPr lang="en-GB" dirty="0" err="1">
                <a:solidFill>
                  <a:schemeClr val="bg1">
                    <a:lumMod val="50000"/>
                  </a:schemeClr>
                </a:solidFill>
              </a:rPr>
              <a:t>Megatrendejä</a:t>
            </a:r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bg1">
                    <a:lumMod val="50000"/>
                  </a:schemeClr>
                </a:solidFill>
              </a:rPr>
              <a:t>ovat</a:t>
            </a:r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 mm. </a:t>
            </a:r>
            <a:r>
              <a:rPr lang="en-GB" dirty="0" err="1">
                <a:solidFill>
                  <a:schemeClr val="bg1">
                    <a:lumMod val="50000"/>
                  </a:schemeClr>
                </a:solidFill>
              </a:rPr>
              <a:t>väestön</a:t>
            </a:r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bg1">
                    <a:lumMod val="50000"/>
                  </a:schemeClr>
                </a:solidFill>
              </a:rPr>
              <a:t>ikääntyminen</a:t>
            </a:r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GB" dirty="0" err="1">
                <a:solidFill>
                  <a:schemeClr val="bg1">
                    <a:lumMod val="50000"/>
                  </a:schemeClr>
                </a:solidFill>
              </a:rPr>
              <a:t>ilmastonmuutos</a:t>
            </a:r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bg1">
                    <a:lumMod val="50000"/>
                  </a:schemeClr>
                </a:solidFill>
              </a:rPr>
              <a:t>ja</a:t>
            </a:r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bg1">
                    <a:lumMod val="50000"/>
                  </a:schemeClr>
                </a:solidFill>
              </a:rPr>
              <a:t>kaupungistuminen</a:t>
            </a:r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  <a:p>
            <a:r>
              <a:rPr lang="fi-FI" dirty="0"/>
              <a:t>Kristallisoitu idea löytyy hiljaisista signaaleista, edelläkävijöiden joukosta. </a:t>
            </a:r>
          </a:p>
          <a:p>
            <a:pPr lvl="1"/>
            <a:r>
              <a:rPr lang="fi-FI" dirty="0"/>
              <a:t>Edelläkävijäjoukolla on valmius ottaa uudet asiat omakseen ja levittää tietoa muihin kuluttajaryhmiin. </a:t>
            </a:r>
          </a:p>
          <a:p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B56EB4BD-7488-4713-91DC-E6F37828B3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dirty="0"/>
              <a:t>Ideat voivat syntyä paitsi analysoimalla ja päättelemällä, myös intuition avulla ja visioimalla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308802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3EA3758-28F6-4E2E-8CCF-9B6DACF4F0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6737" y="1880171"/>
            <a:ext cx="9291263" cy="3339100"/>
          </a:xfrm>
        </p:spPr>
        <p:txBody>
          <a:bodyPr>
            <a:noAutofit/>
          </a:bodyPr>
          <a:lstStyle/>
          <a:p>
            <a:r>
              <a:rPr lang="fi-FI" sz="2000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Tämä tietopaketti perustuu e2 Tutkimuksen julkaisuun </a:t>
            </a:r>
            <a:r>
              <a:rPr lang="fi-FI" sz="2000" b="1" i="1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Startupin menestystekijät – tarkastelussa elintarvikeala ja tapaus Nyhtökaura </a:t>
            </a:r>
            <a:r>
              <a:rPr lang="fi-FI" sz="2000" i="1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(2020)</a:t>
            </a:r>
            <a:br>
              <a:rPr lang="fi-FI" sz="2000" i="1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fi-FI" sz="2000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i-FI" sz="2000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Raportin pääkirjoittaja on ETT </a:t>
            </a:r>
            <a:r>
              <a:rPr lang="fi-FI" sz="2000" b="1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Reetta Kivelä</a:t>
            </a:r>
            <a:r>
              <a:rPr lang="fi-FI" sz="2000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Kivelän lisäksi raporttiin ovat kirjoittaneet VTT Jenni Simonen ja YTM Aino Heikkilä. </a:t>
            </a:r>
            <a:br>
              <a:rPr lang="fi-FI" sz="20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fi-FI" sz="2000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i-FI" sz="2000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Raportti löytyy e2 Tutkimuksen sivuilta: </a:t>
            </a:r>
            <a:r>
              <a:rPr lang="fi-FI" sz="2000" u="sng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www.e2.fi/julkaisut</a:t>
            </a:r>
            <a:r>
              <a:rPr lang="fi-FI" sz="2000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(ISBN 978-952-5895-86-5)</a:t>
            </a:r>
            <a:br>
              <a:rPr lang="fi-FI" sz="1800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fi-F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fi-F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fi-FI" b="1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662D2777-C0B5-490F-B48F-766B20BFE5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356243"/>
            <a:ext cx="9144000" cy="139214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i-FI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Tietopaketti on vapaasti käytettävissä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i-FI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esimerkiksi luento- ja koulutuskäytössä lähde mainiten.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fi-FI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i-FI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Tietopaketin tekemistä ovat tukeneet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i-FI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Elintarviketeollisuusliitto, K-ryhmä </a:t>
            </a:r>
            <a:r>
              <a:rPr lang="fi-FI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 </a:t>
            </a:r>
            <a:r>
              <a:rPr lang="fi-FI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Startup-säätiö</a:t>
            </a:r>
            <a:endParaRPr lang="fi-FI" sz="2000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B0AEE783-D12E-4D0F-9C03-05892CBC5A0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94599" y="1109609"/>
            <a:ext cx="3359648" cy="636998"/>
          </a:xfrm>
        </p:spPr>
        <p:txBody>
          <a:bodyPr>
            <a:normAutofit fontScale="55000" lnSpcReduction="20000"/>
          </a:bodyPr>
          <a:lstStyle/>
          <a:p>
            <a:r>
              <a:rPr lang="fi-FI" dirty="0"/>
              <a:t>Saate</a:t>
            </a:r>
          </a:p>
        </p:txBody>
      </p:sp>
    </p:spTree>
    <p:extLst>
      <p:ext uri="{BB962C8B-B14F-4D97-AF65-F5344CB8AC3E}">
        <p14:creationId xmlns:p14="http://schemas.microsoft.com/office/powerpoint/2010/main" val="25243599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883FC18-A692-4B0C-BFD2-684721B100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Ideoita syntyy ja synnytetään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240E8B3-56A1-4D5B-8676-6AB3C0D378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62617" y="1879600"/>
            <a:ext cx="6625856" cy="4351338"/>
          </a:xfrm>
        </p:spPr>
        <p:txBody>
          <a:bodyPr>
            <a:normAutofit/>
          </a:bodyPr>
          <a:lstStyle/>
          <a:p>
            <a:r>
              <a:rPr lang="fi-FI" dirty="0"/>
              <a:t>Idea tarvitsee testausta ja vuorovaikutusta ympäristönsä kanssa kehittyäkseen menestyväksi liiketoiminnaksi.</a:t>
            </a:r>
          </a:p>
          <a:p>
            <a:r>
              <a:rPr lang="fi-FI" dirty="0"/>
              <a:t>Suurin osa innovaatioista syntyy rutiininomaisella toiminnalla suurissa yrityksissä. </a:t>
            </a:r>
          </a:p>
          <a:p>
            <a:r>
              <a:rPr lang="fi-FI" dirty="0"/>
              <a:t>Radikaali idea edellyttää aikaa ajatella.   </a:t>
            </a:r>
          </a:p>
          <a:p>
            <a:endParaRPr lang="fi-FI" dirty="0"/>
          </a:p>
          <a:p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849C3A83-C707-479B-9E93-1647A05F9A1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i-FI" dirty="0"/>
              <a:t>Idean </a:t>
            </a:r>
            <a:r>
              <a:rPr lang="fi-FI" dirty="0" err="1"/>
              <a:t>tuotteistami-seen</a:t>
            </a:r>
            <a:r>
              <a:rPr lang="fi-FI" dirty="0"/>
              <a:t> tarvitaan suuri määrä </a:t>
            </a:r>
            <a:r>
              <a:rPr lang="fi-FI" dirty="0" err="1"/>
              <a:t>asiantuntijuut-ta</a:t>
            </a:r>
            <a:r>
              <a:rPr lang="fi-FI" dirty="0"/>
              <a:t>, sattumaa ja työtä</a:t>
            </a:r>
          </a:p>
        </p:txBody>
      </p:sp>
    </p:spTree>
    <p:extLst>
      <p:ext uri="{BB962C8B-B14F-4D97-AF65-F5344CB8AC3E}">
        <p14:creationId xmlns:p14="http://schemas.microsoft.com/office/powerpoint/2010/main" val="22258117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3E6E30D-C64A-4A9E-B353-C2A2C785AD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Idea tarvitsee menestyäkseen sopivan ajan ja vauhdin (1/3)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C254570-E7D9-4943-951E-04EA49488E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62617" y="2005541"/>
            <a:ext cx="6592850" cy="4487334"/>
          </a:xfrm>
        </p:spPr>
        <p:txBody>
          <a:bodyPr>
            <a:normAutofit lnSpcReduction="10000"/>
          </a:bodyPr>
          <a:lstStyle/>
          <a:p>
            <a:r>
              <a:rPr lang="fi-FI" dirty="0">
                <a:effectLst/>
                <a:ea typeface="Calibri" panose="020F0502020204030204" pitchFamily="34" charset="0"/>
              </a:rPr>
              <a:t>Radikaaleinkin idea on arvoltaan vähäinen, jos sitä ei toteuteta oikein. </a:t>
            </a:r>
          </a:p>
          <a:p>
            <a:pPr lvl="1"/>
            <a:r>
              <a:rPr lang="fi-FI" dirty="0">
                <a:cs typeface="Aharoni" panose="02010803020104030203" pitchFamily="2" charset="-79"/>
              </a:rPr>
              <a:t>Alkuperäisen idean arvo on alle 5% kokonaisuudesta.</a:t>
            </a:r>
          </a:p>
          <a:p>
            <a:r>
              <a:rPr lang="fi-FI" dirty="0"/>
              <a:t>Tavoitteet ja fokus ovat tärkeitä resurssien tehokkaan käytön kannalta.</a:t>
            </a:r>
          </a:p>
          <a:p>
            <a:r>
              <a:rPr lang="fi-FI" dirty="0"/>
              <a:t>Oikea ajoitus tärkeää, mutta haastavaa:</a:t>
            </a:r>
          </a:p>
          <a:p>
            <a:pPr lvl="1"/>
            <a:r>
              <a:rPr lang="fi-FI" dirty="0"/>
              <a:t>Pitäisi pystyä olemaan ensimmäisenä markkinoilla, mutta tuote voidaan tuoda sinne vasta kun se on valmis ja palvelee kuluttajaa.</a:t>
            </a:r>
          </a:p>
          <a:p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DB6FFABE-4E2B-4EB1-BFB8-21F658ACEC5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fi-FI" dirty="0">
              <a:effectLst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fi-FI" dirty="0">
                <a:ea typeface="Calibri" panose="020F0502020204030204" pitchFamily="34" charset="0"/>
              </a:rPr>
              <a:t>A</a:t>
            </a:r>
            <a:r>
              <a:rPr lang="fi-FI" dirty="0">
                <a:effectLst/>
                <a:ea typeface="Calibri" panose="020F0502020204030204" pitchFamily="34" charset="0"/>
              </a:rPr>
              <a:t>lkuperäinen idea on vain hypoteesi: se voi toimia tai ei.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844665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BC30207-2A67-4F8A-9F59-6D9450C3AE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Idea tarvitsee menestyäkseen sopivan ajan ja vauhdin (2/3)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5578F79-FD3A-4FFA-A426-FAEB15EB24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62617" y="1879600"/>
            <a:ext cx="6367272" cy="4351338"/>
          </a:xfrm>
        </p:spPr>
        <p:txBody>
          <a:bodyPr/>
          <a:lstStyle/>
          <a:p>
            <a:r>
              <a:rPr lang="fi-FI" dirty="0"/>
              <a:t>Ajoituksen lisäksi myös vauhdilla merkitystä:</a:t>
            </a:r>
          </a:p>
          <a:p>
            <a:pPr lvl="1"/>
            <a:r>
              <a:rPr lang="fi-FI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Kun ajoitus ja toteutuksen vauhti ovat tasapainossa, pystytään palvelemaan ensimmäisenä edelläkävijöitä kompastumatta ”lastentauteihin”. </a:t>
            </a:r>
          </a:p>
          <a:p>
            <a:r>
              <a:rPr lang="fi-FI" dirty="0">
                <a:ea typeface="Calibri" panose="020F0502020204030204" pitchFamily="34" charset="0"/>
              </a:rPr>
              <a:t>V</a:t>
            </a:r>
            <a:r>
              <a:rPr lang="fi-FI" dirty="0">
                <a:effectLst/>
                <a:ea typeface="Calibri" panose="020F0502020204030204" pitchFamily="34" charset="0"/>
              </a:rPr>
              <a:t>auhti ja oikea-aikaisuus määrittävät yhdessä, kuinka nopeasti markkinaa saadaan luotua ja tuote toimitettua markkinoille. </a:t>
            </a:r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EC9E454E-CE3D-4D18-BBF7-36575CF7E21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r>
              <a:rPr lang="fi-FI" dirty="0"/>
              <a:t>Vauhti ja</a:t>
            </a:r>
            <a:br>
              <a:rPr lang="fi-FI" dirty="0"/>
            </a:br>
            <a:r>
              <a:rPr lang="fi-FI" dirty="0"/>
              <a:t>oikea-aikaisuus ovat sidoksissa </a:t>
            </a:r>
            <a:r>
              <a:rPr lang="fi-FI" dirty="0" err="1"/>
              <a:t>skaalautuvuu</a:t>
            </a:r>
            <a:r>
              <a:rPr lang="fi-FI" dirty="0"/>
              <a:t>-teen</a:t>
            </a:r>
          </a:p>
        </p:txBody>
      </p:sp>
    </p:spTree>
    <p:extLst>
      <p:ext uri="{BB962C8B-B14F-4D97-AF65-F5344CB8AC3E}">
        <p14:creationId xmlns:p14="http://schemas.microsoft.com/office/powerpoint/2010/main" val="41863570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5FB7628-2821-421C-BE79-5069E87F8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Idea tarvitsee menestyäkseen sopivan ajan ja vauhdin (3/3)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7B45829-2253-4D7F-A038-0DE8B8C26C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78992" y="1969558"/>
            <a:ext cx="6537960" cy="4351338"/>
          </a:xfrm>
        </p:spPr>
        <p:txBody>
          <a:bodyPr>
            <a:normAutofit/>
          </a:bodyPr>
          <a:lstStyle/>
          <a:p>
            <a:r>
              <a:rPr lang="fi-FI" sz="3000" dirty="0"/>
              <a:t>”Ainoan oikean”-l</a:t>
            </a:r>
            <a:r>
              <a:rPr lang="fi-FI" sz="3000" dirty="0">
                <a:effectLst/>
                <a:ea typeface="Calibri" panose="020F0502020204030204" pitchFamily="34" charset="0"/>
              </a:rPr>
              <a:t>eimasta seuraa usein lojaaleja kuluttajia ja niiden luomaa kasvua.</a:t>
            </a:r>
          </a:p>
          <a:p>
            <a:r>
              <a:rPr lang="fi-FI" sz="3000" dirty="0">
                <a:ea typeface="Calibri" panose="020F0502020204030204" pitchFamily="34" charset="0"/>
              </a:rPr>
              <a:t>L</a:t>
            </a:r>
            <a:r>
              <a:rPr lang="fi-FI" sz="3000" dirty="0">
                <a:effectLst/>
                <a:ea typeface="Calibri" panose="020F0502020204030204" pitchFamily="34" charset="0"/>
              </a:rPr>
              <a:t>eimaan liittyy myös hankaluuksia:</a:t>
            </a:r>
            <a:endParaRPr lang="fi-FI" sz="3000" dirty="0"/>
          </a:p>
          <a:p>
            <a:pPr lvl="1"/>
            <a:r>
              <a:rPr lang="fi-FI" dirty="0"/>
              <a:t>Uutuustuote kohtaa myös kaikki epäluulot ja toimitusketjuun liittyvät haasteet.  </a:t>
            </a:r>
          </a:p>
          <a:p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3FA450FD-0824-434A-A1B0-694FD654E91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r>
              <a:rPr lang="fi-FI" dirty="0"/>
              <a:t>Ensimmäisenä markkinoille tuleva saa arvokkaan ”ainoan oikean”-leiman 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1221154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C97555F-3501-44ED-88E7-DA75A8908F7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OSA IV: Innovaatioympäristön merkitys</a:t>
            </a:r>
          </a:p>
        </p:txBody>
      </p:sp>
    </p:spTree>
    <p:extLst>
      <p:ext uri="{BB962C8B-B14F-4D97-AF65-F5344CB8AC3E}">
        <p14:creationId xmlns:p14="http://schemas.microsoft.com/office/powerpoint/2010/main" val="14384291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B2FE7FB-F5B4-4344-B3E3-BE7AF21DC4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Innovaatioympäristö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AAEE506-7766-4E2C-A1A6-1ADBE434D2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02792" y="1879599"/>
            <a:ext cx="6718808" cy="4271819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i-FI" sz="3000" dirty="0">
                <a:effectLst/>
                <a:ea typeface="Calibri" panose="020F0502020204030204" pitchFamily="34" charset="0"/>
              </a:rPr>
              <a:t>Paikalliset innovaatioympäristöt muodostavat dynaamisia olosuhteita, joissa kaupallistavat, asiantuntevat ja luovat ihmiset tukevat toisiaan.</a:t>
            </a:r>
          </a:p>
          <a:p>
            <a:pPr lvl="1">
              <a:lnSpc>
                <a:spcPct val="106000"/>
              </a:lnSpc>
              <a:spcAft>
                <a:spcPts val="800"/>
              </a:spcAft>
            </a:pPr>
            <a:r>
              <a:rPr lang="fi-FI" dirty="0">
                <a:ea typeface="Calibri" panose="020F0502020204030204" pitchFamily="34" charset="0"/>
              </a:rPr>
              <a:t>Ympäristöistä</a:t>
            </a:r>
            <a:r>
              <a:rPr lang="fi-FI" dirty="0">
                <a:effectLst/>
                <a:ea typeface="Calibri" panose="020F0502020204030204" pitchFamily="34" charset="0"/>
              </a:rPr>
              <a:t> käytetään nimitystä klusteri, verkosto tai ekosysteemi.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i-FI" sz="3000" dirty="0">
                <a:effectLst/>
                <a:ea typeface="Calibri" panose="020F0502020204030204" pitchFamily="34" charset="0"/>
              </a:rPr>
              <a:t>Innovaatioekosysteemit hyötyvät läpinäkyvästä ja toimivasta infrastruktuurista.</a:t>
            </a:r>
          </a:p>
          <a:p>
            <a:pPr marL="457200" lvl="1" indent="0">
              <a:lnSpc>
                <a:spcPct val="106000"/>
              </a:lnSpc>
              <a:spcAft>
                <a:spcPts val="800"/>
              </a:spcAft>
              <a:buNone/>
            </a:pPr>
            <a:endParaRPr lang="fi-FI" sz="1800" dirty="0">
              <a:effectLst/>
              <a:ea typeface="Calibri" panose="020F0502020204030204" pitchFamily="34" charset="0"/>
            </a:endParaRP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1E52B8B8-1208-4EA5-93B1-C9FC19A753F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dirty="0"/>
              <a:t>Ideat syntyvät ja kehittyvät innovaatioiksi </a:t>
            </a:r>
            <a:r>
              <a:rPr lang="fi-FI" dirty="0" err="1"/>
              <a:t>vuorovaikutuk-sessa</a:t>
            </a:r>
            <a:r>
              <a:rPr lang="fi-FI" dirty="0"/>
              <a:t> ympäristön kanssa</a:t>
            </a:r>
          </a:p>
        </p:txBody>
      </p:sp>
    </p:spTree>
    <p:extLst>
      <p:ext uri="{BB962C8B-B14F-4D97-AF65-F5344CB8AC3E}">
        <p14:creationId xmlns:p14="http://schemas.microsoft.com/office/powerpoint/2010/main" val="29321754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00084AA-5FDA-4B2A-B0FF-32EC43DCC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Hyötyä tiedonjaosta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8384A26-7B91-4CDF-BF61-E230AB27A3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99777" y="1879600"/>
            <a:ext cx="6376416" cy="4351338"/>
          </a:xfrm>
        </p:spPr>
        <p:txBody>
          <a:bodyPr>
            <a:normAutofit lnSpcReduction="10000"/>
          </a:bodyPr>
          <a:lstStyle/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i-FI" dirty="0">
                <a:ea typeface="Calibri" panose="020F0502020204030204" pitchFamily="34" charset="0"/>
              </a:rPr>
              <a:t>Innovaatioekosysteemissä on </a:t>
            </a:r>
            <a:r>
              <a:rPr lang="fi-FI" dirty="0">
                <a:effectLst/>
                <a:ea typeface="Calibri" panose="020F0502020204030204" pitchFamily="34" charset="0"/>
              </a:rPr>
              <a:t>kumuloitunutta osaamista, eli hiljaista ja julkista tietoa sekä kokemukseen perustuvaa viisautta. </a:t>
            </a:r>
          </a:p>
          <a:p>
            <a:pPr lvl="1">
              <a:lnSpc>
                <a:spcPct val="106000"/>
              </a:lnSpc>
              <a:spcAft>
                <a:spcPts val="800"/>
              </a:spcAft>
            </a:pPr>
            <a:r>
              <a:rPr lang="fi-FI" sz="2000" dirty="0">
                <a:ea typeface="Calibri" panose="020F0502020204030204" pitchFamily="34" charset="0"/>
                <a:cs typeface="Aharoni" panose="02010803020104030203" pitchFamily="2" charset="-79"/>
              </a:rPr>
              <a:t>Dynaamiset, tiettyyn alaan erikoistuneet ympäristöt houkuttelevat osaajia ja rahoittajia.</a:t>
            </a:r>
          </a:p>
          <a:p>
            <a:pPr lvl="1">
              <a:lnSpc>
                <a:spcPct val="106000"/>
              </a:lnSpc>
              <a:spcAft>
                <a:spcPts val="800"/>
              </a:spcAft>
            </a:pPr>
            <a:r>
              <a:rPr lang="fi-FI" sz="2000" dirty="0">
                <a:effectLst/>
                <a:ea typeface="Calibri" panose="020F0502020204030204" pitchFamily="34" charset="0"/>
                <a:cs typeface="Aharoni" panose="02010803020104030203" pitchFamily="2" charset="-79"/>
              </a:rPr>
              <a:t>Toimivaan innovaatioympäristöön kuuluvat myös innovatiiviset markkinat eli asiakkaat ja edelläkävijäkuluttajat (</a:t>
            </a:r>
            <a:r>
              <a:rPr lang="fi-FI" sz="2000" dirty="0" err="1">
                <a:effectLst/>
                <a:ea typeface="Calibri" panose="020F0502020204030204" pitchFamily="34" charset="0"/>
                <a:cs typeface="Aharoni" panose="02010803020104030203" pitchFamily="2" charset="-79"/>
              </a:rPr>
              <a:t>co-creation</a:t>
            </a:r>
            <a:r>
              <a:rPr lang="fi-FI" sz="2000" dirty="0">
                <a:effectLst/>
                <a:ea typeface="Calibri" panose="020F0502020204030204" pitchFamily="34" charset="0"/>
                <a:cs typeface="Aharoni" panose="02010803020104030203" pitchFamily="2" charset="-79"/>
              </a:rPr>
              <a:t>).</a:t>
            </a:r>
          </a:p>
          <a:p>
            <a:pPr marL="0" indent="0">
              <a:buNone/>
            </a:pPr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08EE217B-CB0B-425F-AB3C-E3D07B07CC8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i-FI" dirty="0"/>
              <a:t>Pieni yritys hyötyy suurten yritysten projekteista, kun tieto ”läikkyy” ympäristöön verkostojen avulla</a:t>
            </a:r>
          </a:p>
        </p:txBody>
      </p:sp>
    </p:spTree>
    <p:extLst>
      <p:ext uri="{BB962C8B-B14F-4D97-AF65-F5344CB8AC3E}">
        <p14:creationId xmlns:p14="http://schemas.microsoft.com/office/powerpoint/2010/main" val="24019357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E5E7C-7721-404D-A06E-4EEEDEA56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I" dirty="0"/>
              <a:t>Joukkoälystä voimaa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E876B5-4D57-8840-B725-28BE1954B6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62617" y="1825625"/>
            <a:ext cx="6478586" cy="4351338"/>
          </a:xfrm>
        </p:spPr>
        <p:txBody>
          <a:bodyPr>
            <a:normAutofit/>
          </a:bodyPr>
          <a:lstStyle/>
          <a:p>
            <a:r>
              <a:rPr lang="en-GB" dirty="0" err="1"/>
              <a:t>Parhaimmillaan</a:t>
            </a:r>
            <a:r>
              <a:rPr lang="en-GB" dirty="0"/>
              <a:t> </a:t>
            </a:r>
            <a:r>
              <a:rPr lang="en-GB" dirty="0" err="1"/>
              <a:t>uuteen</a:t>
            </a:r>
            <a:r>
              <a:rPr lang="en-GB" dirty="0"/>
              <a:t> </a:t>
            </a:r>
            <a:r>
              <a:rPr lang="en-GB" dirty="0" err="1"/>
              <a:t>ratkaisuun</a:t>
            </a:r>
            <a:r>
              <a:rPr lang="en-GB" dirty="0"/>
              <a:t> </a:t>
            </a:r>
            <a:r>
              <a:rPr lang="en-GB" dirty="0" err="1"/>
              <a:t>keskittyvä</a:t>
            </a:r>
            <a:r>
              <a:rPr lang="en-GB" dirty="0"/>
              <a:t> </a:t>
            </a:r>
            <a:r>
              <a:rPr lang="en-GB" dirty="0" err="1"/>
              <a:t>ajattelu</a:t>
            </a:r>
            <a:r>
              <a:rPr lang="en-GB" dirty="0"/>
              <a:t> on </a:t>
            </a:r>
            <a:r>
              <a:rPr lang="en-GB" dirty="0" err="1"/>
              <a:t>interaktiivinen</a:t>
            </a:r>
            <a:r>
              <a:rPr lang="en-GB" dirty="0"/>
              <a:t> </a:t>
            </a:r>
            <a:r>
              <a:rPr lang="en-GB" dirty="0" err="1"/>
              <a:t>sykli</a:t>
            </a:r>
            <a:r>
              <a:rPr lang="en-GB" dirty="0"/>
              <a:t>, </a:t>
            </a:r>
            <a:r>
              <a:rPr lang="en-GB" dirty="0" err="1"/>
              <a:t>joka</a:t>
            </a:r>
            <a:r>
              <a:rPr lang="en-GB" dirty="0"/>
              <a:t> </a:t>
            </a:r>
            <a:r>
              <a:rPr lang="en-GB" dirty="0" err="1"/>
              <a:t>yhdistää</a:t>
            </a:r>
            <a:r>
              <a:rPr lang="en-GB" dirty="0"/>
              <a:t> </a:t>
            </a:r>
            <a:r>
              <a:rPr lang="en-GB" dirty="0" err="1"/>
              <a:t>eri</a:t>
            </a:r>
            <a:r>
              <a:rPr lang="en-GB" dirty="0"/>
              <a:t> </a:t>
            </a:r>
            <a:r>
              <a:rPr lang="en-GB" dirty="0" err="1"/>
              <a:t>alojen</a:t>
            </a:r>
            <a:r>
              <a:rPr lang="en-GB" dirty="0"/>
              <a:t> </a:t>
            </a:r>
            <a:r>
              <a:rPr lang="en-GB" dirty="0" err="1"/>
              <a:t>asiantuntijoiden</a:t>
            </a:r>
            <a:r>
              <a:rPr lang="en-GB" dirty="0"/>
              <a:t> </a:t>
            </a:r>
            <a:r>
              <a:rPr lang="en-GB" dirty="0" err="1"/>
              <a:t>tietoa</a:t>
            </a:r>
            <a:r>
              <a:rPr lang="en-GB" dirty="0"/>
              <a:t>, </a:t>
            </a:r>
            <a:r>
              <a:rPr lang="en-GB" dirty="0" err="1"/>
              <a:t>näkemyksiä</a:t>
            </a:r>
            <a:r>
              <a:rPr lang="en-GB" dirty="0"/>
              <a:t> </a:t>
            </a:r>
            <a:r>
              <a:rPr lang="en-GB" dirty="0" err="1"/>
              <a:t>ja</a:t>
            </a:r>
            <a:r>
              <a:rPr lang="en-GB" dirty="0"/>
              <a:t> </a:t>
            </a:r>
            <a:r>
              <a:rPr lang="en-GB" dirty="0" err="1"/>
              <a:t>intuitiota</a:t>
            </a:r>
            <a:r>
              <a:rPr lang="en-GB" dirty="0"/>
              <a:t>. </a:t>
            </a:r>
          </a:p>
          <a:p>
            <a:r>
              <a:rPr lang="en-GB" dirty="0" err="1"/>
              <a:t>Joukkoäly</a:t>
            </a:r>
            <a:r>
              <a:rPr lang="en-GB" dirty="0"/>
              <a:t> </a:t>
            </a:r>
            <a:r>
              <a:rPr lang="en-GB" dirty="0" err="1"/>
              <a:t>voi</a:t>
            </a:r>
            <a:r>
              <a:rPr lang="en-GB" dirty="0"/>
              <a:t> </a:t>
            </a:r>
            <a:r>
              <a:rPr lang="en-GB" dirty="0" err="1"/>
              <a:t>mahdollistaa</a:t>
            </a:r>
            <a:r>
              <a:rPr lang="en-GB" dirty="0"/>
              <a:t> </a:t>
            </a:r>
            <a:r>
              <a:rPr lang="en-GB" dirty="0" err="1"/>
              <a:t>ratkaisun</a:t>
            </a:r>
            <a:r>
              <a:rPr lang="en-GB" dirty="0"/>
              <a:t>, jota </a:t>
            </a:r>
            <a:r>
              <a:rPr lang="en-GB" dirty="0" err="1"/>
              <a:t>kukaan</a:t>
            </a:r>
            <a:r>
              <a:rPr lang="en-GB" dirty="0"/>
              <a:t> </a:t>
            </a:r>
            <a:r>
              <a:rPr lang="en-GB" dirty="0" err="1"/>
              <a:t>ryhmän</a:t>
            </a:r>
            <a:r>
              <a:rPr lang="en-GB" dirty="0"/>
              <a:t> </a:t>
            </a:r>
            <a:r>
              <a:rPr lang="en-GB" dirty="0" err="1"/>
              <a:t>yksilö̈istä</a:t>
            </a:r>
            <a:r>
              <a:rPr lang="en-GB" dirty="0"/>
              <a:t> </a:t>
            </a:r>
            <a:r>
              <a:rPr lang="en-GB" dirty="0" err="1"/>
              <a:t>ei</a:t>
            </a:r>
            <a:r>
              <a:rPr lang="en-GB" dirty="0"/>
              <a:t> </a:t>
            </a:r>
            <a:r>
              <a:rPr lang="en-GB" dirty="0" err="1"/>
              <a:t>olisi</a:t>
            </a:r>
            <a:r>
              <a:rPr lang="en-GB" dirty="0"/>
              <a:t> </a:t>
            </a:r>
            <a:r>
              <a:rPr lang="en-GB" dirty="0" err="1"/>
              <a:t>kyennyt</a:t>
            </a:r>
            <a:r>
              <a:rPr lang="en-GB" dirty="0"/>
              <a:t> </a:t>
            </a:r>
            <a:r>
              <a:rPr lang="en-GB" dirty="0" err="1"/>
              <a:t>yksin</a:t>
            </a:r>
            <a:r>
              <a:rPr lang="en-GB" dirty="0"/>
              <a:t> </a:t>
            </a:r>
            <a:r>
              <a:rPr lang="en-GB" dirty="0" err="1"/>
              <a:t>tuottamaan</a:t>
            </a:r>
            <a:r>
              <a:rPr lang="en-GB" dirty="0"/>
              <a:t>. </a:t>
            </a:r>
          </a:p>
          <a:p>
            <a:endParaRPr lang="en-FI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1F84F3-A718-6748-A7E7-CE5FF0356B6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err="1"/>
              <a:t>Luottamuksen</a:t>
            </a:r>
            <a:r>
              <a:rPr lang="en-GB" dirty="0"/>
              <a:t> </a:t>
            </a:r>
            <a:r>
              <a:rPr lang="en-GB" dirty="0" err="1"/>
              <a:t>ilmapiiriä</a:t>
            </a:r>
            <a:r>
              <a:rPr lang="en-GB" dirty="0"/>
              <a:t> </a:t>
            </a:r>
            <a:r>
              <a:rPr lang="en-GB" dirty="0" err="1"/>
              <a:t>tarvitaan</a:t>
            </a:r>
            <a:r>
              <a:rPr lang="en-GB" dirty="0"/>
              <a:t>, </a:t>
            </a:r>
            <a:r>
              <a:rPr lang="en-GB" dirty="0" err="1"/>
              <a:t>jotta</a:t>
            </a:r>
            <a:r>
              <a:rPr lang="en-GB" dirty="0"/>
              <a:t> </a:t>
            </a:r>
            <a:r>
              <a:rPr lang="en-GB" dirty="0" err="1"/>
              <a:t>uskalletaan</a:t>
            </a:r>
            <a:r>
              <a:rPr lang="en-GB" dirty="0"/>
              <a:t> </a:t>
            </a:r>
            <a:r>
              <a:rPr lang="en-GB" dirty="0" err="1"/>
              <a:t>luoda</a:t>
            </a:r>
            <a:r>
              <a:rPr lang="en-GB" dirty="0"/>
              <a:t> </a:t>
            </a:r>
            <a:r>
              <a:rPr lang="en-GB" dirty="0" err="1"/>
              <a:t>myös</a:t>
            </a:r>
            <a:r>
              <a:rPr lang="en-GB" dirty="0"/>
              <a:t> </a:t>
            </a:r>
            <a:r>
              <a:rPr lang="en-GB" dirty="0" err="1"/>
              <a:t>mahdottomim</a:t>
            </a:r>
            <a:r>
              <a:rPr lang="en-GB" dirty="0"/>
              <a:t>-mat </a:t>
            </a:r>
            <a:r>
              <a:rPr lang="en-GB" dirty="0" err="1"/>
              <a:t>visiot</a:t>
            </a:r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229325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3EB9BE6-21FF-439D-A2EA-4953BC207A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Innovatiivisuuden mittarit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CE6DE8E-E5D9-42B5-8106-C57BEFAF01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7968" y="1953641"/>
            <a:ext cx="6294120" cy="4351338"/>
          </a:xfrm>
        </p:spPr>
        <p:txBody>
          <a:bodyPr/>
          <a:lstStyle/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i-FI" dirty="0">
                <a:effectLst/>
                <a:ea typeface="Calibri" panose="020F0502020204030204" pitchFamily="34" charset="0"/>
              </a:rPr>
              <a:t>Floridan (2005) mukaan alueen innovatiivisuutta voidaan mitata: </a:t>
            </a:r>
          </a:p>
          <a:p>
            <a:pPr lvl="1">
              <a:lnSpc>
                <a:spcPct val="106000"/>
              </a:lnSpc>
              <a:spcAft>
                <a:spcPts val="800"/>
              </a:spcAft>
            </a:pPr>
            <a:r>
              <a:rPr lang="fi-FI" sz="2000" i="1" dirty="0">
                <a:effectLst/>
                <a:ea typeface="Calibri" panose="020F0502020204030204" pitchFamily="34" charset="0"/>
              </a:rPr>
              <a:t>teknologian</a:t>
            </a:r>
            <a:r>
              <a:rPr lang="fi-FI" sz="2000" dirty="0">
                <a:effectLst/>
                <a:ea typeface="Calibri" panose="020F0502020204030204" pitchFamily="34" charset="0"/>
              </a:rPr>
              <a:t> eli huipputekniikan yritysten määrän </a:t>
            </a:r>
          </a:p>
          <a:p>
            <a:pPr lvl="1">
              <a:lnSpc>
                <a:spcPct val="106000"/>
              </a:lnSpc>
              <a:spcAft>
                <a:spcPts val="800"/>
              </a:spcAft>
            </a:pPr>
            <a:r>
              <a:rPr lang="fi-FI" sz="2000" i="1" dirty="0">
                <a:effectLst/>
                <a:ea typeface="Calibri" panose="020F0502020204030204" pitchFamily="34" charset="0"/>
              </a:rPr>
              <a:t>talenttien</a:t>
            </a:r>
            <a:r>
              <a:rPr lang="fi-FI" sz="2000" dirty="0">
                <a:effectLst/>
                <a:ea typeface="Calibri" panose="020F0502020204030204" pitchFamily="34" charset="0"/>
              </a:rPr>
              <a:t> eli luovissa yrityksissä työskentelevien määrän ja </a:t>
            </a:r>
          </a:p>
          <a:p>
            <a:pPr lvl="1">
              <a:lnSpc>
                <a:spcPct val="106000"/>
              </a:lnSpc>
              <a:spcAft>
                <a:spcPts val="800"/>
              </a:spcAft>
            </a:pPr>
            <a:r>
              <a:rPr lang="fi-FI" sz="2000" i="1" dirty="0">
                <a:effectLst/>
                <a:ea typeface="Calibri" panose="020F0502020204030204" pitchFamily="34" charset="0"/>
              </a:rPr>
              <a:t>toleranssin</a:t>
            </a:r>
            <a:r>
              <a:rPr lang="fi-FI" sz="2000" dirty="0">
                <a:effectLst/>
                <a:ea typeface="Calibri" panose="020F0502020204030204" pitchFamily="34" charset="0"/>
              </a:rPr>
              <a:t> eli seksuaalivähemmistöjen määrän ja rotuintegraation avulla. 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i-FI" dirty="0">
                <a:ea typeface="Calibri" panose="020F0502020204030204" pitchFamily="34" charset="0"/>
              </a:rPr>
              <a:t>Usein innovaatioympäristö syntyy tutkimuslaitosten ympärille.</a:t>
            </a:r>
            <a:endParaRPr lang="fi-FI" dirty="0">
              <a:effectLst/>
              <a:ea typeface="Calibri" panose="020F0502020204030204" pitchFamily="34" charset="0"/>
            </a:endParaRPr>
          </a:p>
          <a:p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06FBDE1D-590A-43D1-B985-BC8A138DCB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i-FI" dirty="0"/>
              <a:t>Avarakatseiset alueet houkuttelevat yksilöitä, jotka sopeutuvat nopeasti uusiin prosesseihin ja teknologioihin </a:t>
            </a:r>
            <a:r>
              <a:rPr lang="fi-FI" sz="2000" dirty="0"/>
              <a:t>(Florida 2005)</a:t>
            </a:r>
          </a:p>
        </p:txBody>
      </p:sp>
    </p:spTree>
    <p:extLst>
      <p:ext uri="{BB962C8B-B14F-4D97-AF65-F5344CB8AC3E}">
        <p14:creationId xmlns:p14="http://schemas.microsoft.com/office/powerpoint/2010/main" val="23701136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79AFE70-BD9B-4E5F-A053-411334427D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71003"/>
            <a:ext cx="9144000" cy="2387600"/>
          </a:xfrm>
        </p:spPr>
        <p:txBody>
          <a:bodyPr/>
          <a:lstStyle/>
          <a:p>
            <a:r>
              <a:rPr lang="fi-FI" dirty="0"/>
              <a:t>OSA V: Pelkkä idea ei riitä – startup-tarinoihin liittyy vahvasti rahoitus  </a:t>
            </a:r>
          </a:p>
        </p:txBody>
      </p:sp>
    </p:spTree>
    <p:extLst>
      <p:ext uri="{BB962C8B-B14F-4D97-AF65-F5344CB8AC3E}">
        <p14:creationId xmlns:p14="http://schemas.microsoft.com/office/powerpoint/2010/main" val="33376908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96ECDC3-9D8D-48F7-88D3-BAA4025424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51830" y="445273"/>
            <a:ext cx="9144000" cy="981448"/>
          </a:xfrm>
        </p:spPr>
        <p:txBody>
          <a:bodyPr/>
          <a:lstStyle/>
          <a:p>
            <a:r>
              <a:rPr lang="fi-FI" dirty="0"/>
              <a:t>Sisällys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10FF4684-9433-4BF5-A5AF-D672F351F12E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6706663" y="1687747"/>
            <a:ext cx="5183187" cy="4498975"/>
          </a:xfrm>
        </p:spPr>
        <p:txBody>
          <a:bodyPr>
            <a:normAutofit/>
          </a:bodyPr>
          <a:lstStyle/>
          <a:p>
            <a:r>
              <a:rPr lang="fi-FI" dirty="0"/>
              <a:t>OSA V: Pelkkä idea ei riitä – startup-tarinoihin liittyy vahvasti rahoitus</a:t>
            </a:r>
          </a:p>
          <a:p>
            <a:pPr marL="0" indent="0">
              <a:buNone/>
            </a:pPr>
            <a:endParaRPr lang="fi-FI" dirty="0"/>
          </a:p>
          <a:p>
            <a:r>
              <a:rPr lang="fi-FI" dirty="0"/>
              <a:t>OSA VI: Elintarvikealan erityispiirteet</a:t>
            </a:r>
          </a:p>
          <a:p>
            <a:endParaRPr lang="fi-FI" dirty="0"/>
          </a:p>
          <a:p>
            <a:r>
              <a:rPr lang="fi-FI" dirty="0"/>
              <a:t>OSA VII: Startupin menestystekijöitä</a:t>
            </a:r>
          </a:p>
        </p:txBody>
      </p:sp>
      <p:sp>
        <p:nvSpPr>
          <p:cNvPr id="5" name="Sisällön paikkamerkki 5">
            <a:extLst>
              <a:ext uri="{FF2B5EF4-FFF2-40B4-BE49-F238E27FC236}">
                <a16:creationId xmlns:a16="http://schemas.microsoft.com/office/drawing/2014/main" id="{4F52F4F7-274E-4D4C-B440-1A958F27F281}"/>
              </a:ext>
            </a:extLst>
          </p:cNvPr>
          <p:cNvSpPr txBox="1">
            <a:spLocks/>
          </p:cNvSpPr>
          <p:nvPr/>
        </p:nvSpPr>
        <p:spPr>
          <a:xfrm>
            <a:off x="1404469" y="1690687"/>
            <a:ext cx="5183187" cy="449897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>
                    <a:lumMod val="50000"/>
                  </a:schemeClr>
                </a:solidFill>
                <a:latin typeface="Aharoni" panose="02010803020104030203" pitchFamily="2" charset="-79"/>
                <a:ea typeface="+mn-ea"/>
                <a:cs typeface="Aharoni" panose="02010803020104030203" pitchFamily="2" charset="-79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7F807F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3000" dirty="0"/>
              <a:t>OSA I: Mikä on startup?</a:t>
            </a:r>
          </a:p>
          <a:p>
            <a:pPr marL="0" indent="0">
              <a:buNone/>
            </a:pPr>
            <a:endParaRPr lang="fi-FI" sz="3000" dirty="0"/>
          </a:p>
          <a:p>
            <a:r>
              <a:rPr lang="fi-FI" sz="3000" dirty="0"/>
              <a:t>OSA II: Esikuvilla ja ympäristöllä on merkitystä</a:t>
            </a:r>
          </a:p>
          <a:p>
            <a:pPr marL="0" indent="0">
              <a:buNone/>
            </a:pPr>
            <a:endParaRPr lang="fi-FI" sz="3000" dirty="0"/>
          </a:p>
          <a:p>
            <a:r>
              <a:rPr lang="fi-FI" sz="3000" dirty="0"/>
              <a:t>OSA III: Startup tarvitsee idean</a:t>
            </a:r>
          </a:p>
          <a:p>
            <a:endParaRPr lang="fi-FI" sz="3000" dirty="0"/>
          </a:p>
          <a:p>
            <a:r>
              <a:rPr lang="fi-FI" sz="3000" dirty="0"/>
              <a:t>OSA IV: Innovaatioympäristön merkitys</a:t>
            </a:r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14192468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2009ADC-9476-4376-96DE-E3A86D629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Rahoitus (1/2)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FEDB9DF-0062-496F-A8A4-974120AFD0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44913" y="1825625"/>
            <a:ext cx="6382407" cy="4351338"/>
          </a:xfrm>
        </p:spPr>
        <p:txBody>
          <a:bodyPr>
            <a:normAutofit fontScale="92500"/>
          </a:bodyPr>
          <a:lstStyle/>
          <a:p>
            <a:r>
              <a:rPr lang="fi-FI" sz="3000" dirty="0"/>
              <a:t>Suuri osa startup-uutisoinnista koskee rahoitusta.</a:t>
            </a:r>
            <a:endParaRPr lang="fi-FI" sz="3000" dirty="0">
              <a:effectLst/>
              <a:ea typeface="Calibri" panose="020F0502020204030204" pitchFamily="34" charset="0"/>
            </a:endParaRPr>
          </a:p>
          <a:p>
            <a:pPr lvl="1"/>
            <a:r>
              <a:rPr lang="fi-FI" dirty="0">
                <a:solidFill>
                  <a:schemeClr val="bg1">
                    <a:lumMod val="50000"/>
                  </a:schemeClr>
                </a:solidFill>
              </a:rPr>
              <a:t>Näyttävä rahoituskierros enteilee startup-narratiivissa menestystä.</a:t>
            </a:r>
            <a:endParaRPr lang="fi-FI" sz="1400" dirty="0">
              <a:solidFill>
                <a:schemeClr val="bg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i-FI" dirty="0">
                <a:effectLst/>
                <a:ea typeface="Calibri" panose="020F0502020204030204" pitchFamily="34" charset="0"/>
              </a:rPr>
              <a:t>Startupien ensimmäisen tuotekehitys- ja konseptointivaiheen rahoitus katetaan suurimmaksi osaksi omilla tai sukulaisten varoilla. </a:t>
            </a:r>
          </a:p>
          <a:p>
            <a:pPr lvl="1"/>
            <a:r>
              <a:rPr lang="fi-FI" dirty="0"/>
              <a:t>Rahoituskierrokset raskaita ja vievät resursseja.</a:t>
            </a:r>
          </a:p>
          <a:p>
            <a:pPr lvl="1"/>
            <a:r>
              <a:rPr lang="fi-FI" dirty="0"/>
              <a:t>Pääomasijoittajat tulevat yleensä mukaan vasta siemenvaiheiden jälkeen. </a:t>
            </a:r>
          </a:p>
          <a:p>
            <a:pPr marL="457200" lvl="1" indent="0">
              <a:buNone/>
            </a:pPr>
            <a:endParaRPr lang="fi-FI" dirty="0"/>
          </a:p>
          <a:p>
            <a:pPr marL="0" indent="0">
              <a:buNone/>
            </a:pPr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E255ED9F-927C-4894-892B-83FF548554D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51245" y="2186609"/>
            <a:ext cx="2878138" cy="359665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i-FI" dirty="0">
                <a:ea typeface="Calibri" panose="020F0502020204030204" pitchFamily="34" charset="0"/>
              </a:rPr>
              <a:t>Liian vähäiset resurssit ovat keskeisin ongelma suomalaisten elintarvike-startupien keskuudessa </a:t>
            </a:r>
            <a:r>
              <a:rPr lang="fi-FI" sz="2000" dirty="0">
                <a:ea typeface="Calibri" panose="020F0502020204030204" pitchFamily="34" charset="0"/>
              </a:rPr>
              <a:t>(Design </a:t>
            </a:r>
            <a:r>
              <a:rPr lang="fi-FI" sz="2000" dirty="0" err="1">
                <a:ea typeface="Calibri" panose="020F0502020204030204" pitchFamily="34" charset="0"/>
              </a:rPr>
              <a:t>Bites</a:t>
            </a:r>
            <a:r>
              <a:rPr lang="fi-FI" sz="2000" dirty="0">
                <a:ea typeface="Calibri" panose="020F0502020204030204" pitchFamily="34" charset="0"/>
              </a:rPr>
              <a:t>-hanke, 2020)</a:t>
            </a:r>
            <a:endParaRPr lang="fi-FI" sz="2000" dirty="0"/>
          </a:p>
          <a:p>
            <a:pPr marL="0" indent="0">
              <a:buNone/>
            </a:pPr>
            <a:endParaRPr lang="fi-FI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27324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09ABE1E-19CF-4A68-A66D-2D63237AE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Rahoitus (2/2)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23A0214-3442-4033-AA35-CB3B4D04F9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13688" y="1825625"/>
            <a:ext cx="6407912" cy="4351338"/>
          </a:xfrm>
        </p:spPr>
        <p:txBody>
          <a:bodyPr>
            <a:normAutofit lnSpcReduction="10000"/>
          </a:bodyPr>
          <a:lstStyle/>
          <a:p>
            <a:r>
              <a:rPr lang="fi-FI" dirty="0" err="1"/>
              <a:t>Startupien</a:t>
            </a:r>
            <a:r>
              <a:rPr lang="fi-FI" dirty="0"/>
              <a:t> kehitysvaihe ideasta innovaatioksi rahoitetaan lähtökohtaisesti ulkoisella pääomalla.</a:t>
            </a:r>
          </a:p>
          <a:p>
            <a:pPr lvl="1"/>
            <a:r>
              <a:rPr lang="fi-FI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Puhutaan alkuvaiheen kuolemanlaaksosta: tuotteen tai palvelun luominen ja markkinointi kuluttavat rahaa, mutta tuloja ei ole tai ne eivät ainakaan riitä kattamaan kuluja. </a:t>
            </a:r>
          </a:p>
          <a:p>
            <a:r>
              <a:rPr lang="fi-FI" dirty="0"/>
              <a:t>Suomalaisten startupien saama rahoitus on kasvanut viime vuosina – erityisesti ulkomainen pääoma.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06F11171-25BD-4F55-B96B-0E8117BE4D3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dirty="0"/>
              <a:t>Rahoitusta haetaan niin kotimaisista kuin ulkomaisista kanavista</a:t>
            </a:r>
          </a:p>
        </p:txBody>
      </p:sp>
    </p:spTree>
    <p:extLst>
      <p:ext uri="{BB962C8B-B14F-4D97-AF65-F5344CB8AC3E}">
        <p14:creationId xmlns:p14="http://schemas.microsoft.com/office/powerpoint/2010/main" val="325935399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74FC140-F3B1-4D81-8C07-032D27F169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Rahoitusta valtiontuista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8B1909E-4105-4CF0-BD84-175761069E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32560" y="1825625"/>
            <a:ext cx="6284976" cy="4507442"/>
          </a:xfrm>
        </p:spPr>
        <p:txBody>
          <a:bodyPr>
            <a:normAutofit fontScale="92500"/>
          </a:bodyPr>
          <a:lstStyle/>
          <a:p>
            <a:r>
              <a:rPr lang="fi-FI" sz="3000" dirty="0">
                <a:effectLst/>
                <a:ea typeface="Calibri" panose="020F0502020204030204" pitchFamily="34" charset="0"/>
              </a:rPr>
              <a:t>Suomessa ja muualla Euroopassa startupeihin kohdistuvat valtiolliset tukitoimet ovat lisääntyneet viime vuosina. </a:t>
            </a:r>
          </a:p>
          <a:p>
            <a:r>
              <a:rPr lang="fi-FI" sz="3000">
                <a:effectLst/>
                <a:ea typeface="Calibri" panose="020F0502020204030204" pitchFamily="34" charset="0"/>
              </a:rPr>
              <a:t>Valtion </a:t>
            </a:r>
            <a:r>
              <a:rPr lang="fi-FI" sz="3000" dirty="0">
                <a:effectLst/>
                <a:ea typeface="Calibri" panose="020F0502020204030204" pitchFamily="34" charset="0"/>
              </a:rPr>
              <a:t>rahoittamien innovaatioita ja startupeja tukevien organisaatioiden määrä on lisääntynyt huomattavasti. </a:t>
            </a:r>
          </a:p>
          <a:p>
            <a:pPr lvl="1"/>
            <a:r>
              <a:rPr lang="en-GB" sz="2200" dirty="0" err="1"/>
              <a:t>Vuonna</a:t>
            </a:r>
            <a:r>
              <a:rPr lang="en-GB" sz="2200" dirty="0"/>
              <a:t> 2016 </a:t>
            </a:r>
            <a:r>
              <a:rPr lang="en-GB" sz="2200" dirty="0" err="1"/>
              <a:t>Euroopassa</a:t>
            </a:r>
            <a:r>
              <a:rPr lang="en-GB" sz="2200" dirty="0"/>
              <a:t> </a:t>
            </a:r>
            <a:r>
              <a:rPr lang="en-GB" sz="2200" dirty="0" err="1"/>
              <a:t>oli</a:t>
            </a:r>
            <a:r>
              <a:rPr lang="en-GB" sz="2200" dirty="0"/>
              <a:t> </a:t>
            </a:r>
            <a:r>
              <a:rPr lang="en-GB" sz="2200" dirty="0" err="1"/>
              <a:t>kuusi</a:t>
            </a:r>
            <a:r>
              <a:rPr lang="en-GB" sz="2200" dirty="0"/>
              <a:t> </a:t>
            </a:r>
            <a:r>
              <a:rPr lang="en-GB" sz="2200" dirty="0" err="1"/>
              <a:t>pelkästään</a:t>
            </a:r>
            <a:r>
              <a:rPr lang="en-GB" sz="2200" dirty="0"/>
              <a:t> </a:t>
            </a:r>
            <a:r>
              <a:rPr lang="en-GB" sz="2200" dirty="0" err="1"/>
              <a:t>ruokajärjestelmään</a:t>
            </a:r>
            <a:r>
              <a:rPr lang="en-GB" sz="2200" dirty="0"/>
              <a:t> </a:t>
            </a:r>
            <a:r>
              <a:rPr lang="en-GB" sz="2200" dirty="0" err="1"/>
              <a:t>keskittynytta</a:t>
            </a:r>
            <a:r>
              <a:rPr lang="en-GB" sz="2200" dirty="0"/>
              <a:t>̈ </a:t>
            </a:r>
            <a:r>
              <a:rPr lang="en-GB" sz="2200" dirty="0" err="1"/>
              <a:t>hautomoa</a:t>
            </a:r>
            <a:r>
              <a:rPr lang="en-GB" sz="2200" dirty="0"/>
              <a:t>. </a:t>
            </a:r>
            <a:r>
              <a:rPr lang="en-GB" sz="2200" dirty="0" err="1"/>
              <a:t>Vuonna</a:t>
            </a:r>
            <a:r>
              <a:rPr lang="en-GB" sz="2200" dirty="0"/>
              <a:t> 2019 </a:t>
            </a:r>
            <a:r>
              <a:rPr lang="en-GB" sz="2200" dirty="0" err="1"/>
              <a:t>niita</a:t>
            </a:r>
            <a:r>
              <a:rPr lang="en-GB" sz="2200" dirty="0"/>
              <a:t>̈ </a:t>
            </a:r>
            <a:r>
              <a:rPr lang="en-GB" sz="2200" dirty="0" err="1"/>
              <a:t>oli</a:t>
            </a:r>
            <a:r>
              <a:rPr lang="en-GB" sz="2200" dirty="0"/>
              <a:t> jo </a:t>
            </a:r>
            <a:r>
              <a:rPr lang="en-GB" sz="2200" dirty="0" err="1"/>
              <a:t>noin</a:t>
            </a:r>
            <a:r>
              <a:rPr lang="en-GB" sz="2200" dirty="0"/>
              <a:t> 80 (VTT). </a:t>
            </a:r>
          </a:p>
          <a:p>
            <a:pPr lvl="1"/>
            <a:endParaRPr lang="fi-FI" sz="2200" dirty="0">
              <a:effectLst/>
              <a:ea typeface="Calibri" panose="020F0502020204030204" pitchFamily="34" charset="0"/>
            </a:endParaRPr>
          </a:p>
          <a:p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194DEE04-88E8-43C8-87D7-A03B0D45D48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fi-FI" sz="2500" dirty="0">
                <a:effectLst/>
                <a:ea typeface="Calibri" panose="020F0502020204030204" pitchFamily="34" charset="0"/>
              </a:rPr>
              <a:t>Business Finlandin tukemia elintarvikealan startup-yrityksiä oli vuonna 2019 noin 90 eli noin kolme kertaa enemmän kuin vuonna 2016</a:t>
            </a:r>
            <a:endParaRPr lang="fi-FI" sz="2500" dirty="0"/>
          </a:p>
        </p:txBody>
      </p:sp>
    </p:spTree>
    <p:extLst>
      <p:ext uri="{BB962C8B-B14F-4D97-AF65-F5344CB8AC3E}">
        <p14:creationId xmlns:p14="http://schemas.microsoft.com/office/powerpoint/2010/main" val="97818298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5D47DD7-4B92-441F-9D56-EDA58AE1C8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sz="2800" dirty="0" err="1">
                <a:effectLst/>
                <a:ea typeface="Calibri" panose="020F0502020204030204" pitchFamily="34" charset="0"/>
              </a:rPr>
              <a:t>Agri</a:t>
            </a:r>
            <a:r>
              <a:rPr lang="fi-FI" sz="2800" dirty="0">
                <a:effectLst/>
                <a:ea typeface="Calibri" panose="020F0502020204030204" pitchFamily="34" charset="0"/>
              </a:rPr>
              <a:t>-</a:t>
            </a:r>
            <a:r>
              <a:rPr lang="fi-FI" sz="2800" dirty="0" err="1">
                <a:effectLst/>
                <a:ea typeface="Calibri" panose="020F0502020204030204" pitchFamily="34" charset="0"/>
              </a:rPr>
              <a:t>foodtech</a:t>
            </a:r>
            <a:r>
              <a:rPr lang="fi-FI" sz="2800" dirty="0">
                <a:effectLst/>
                <a:ea typeface="Calibri" panose="020F0502020204030204" pitchFamily="34" charset="0"/>
              </a:rPr>
              <a:t>-startupien rahoituksen jakautuminen Saksassa (240 milj.€), Iso-Britanniassa (miljardi euroa) ja Ranskassa (450 milj.€).</a:t>
            </a:r>
            <a:br>
              <a:rPr lang="fi-FI" sz="2000" dirty="0">
                <a:effectLst/>
                <a:ea typeface="Calibri" panose="020F0502020204030204" pitchFamily="34" charset="0"/>
              </a:rPr>
            </a:br>
            <a:endParaRPr lang="fi-FI" sz="2000" dirty="0"/>
          </a:p>
        </p:txBody>
      </p:sp>
      <p:pic>
        <p:nvPicPr>
          <p:cNvPr id="4" name="Sisällön paikkamerkki 3" descr="FOODTECH: THE BIGGEST EUROPEAN STARTUP OPPORTUNITY YOU DIDN'T KNOW ...">
            <a:extLst>
              <a:ext uri="{FF2B5EF4-FFF2-40B4-BE49-F238E27FC236}">
                <a16:creationId xmlns:a16="http://schemas.microsoft.com/office/drawing/2014/main" id="{92F65FA8-BA63-4542-894A-AF600E018C43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90688"/>
            <a:ext cx="10515600" cy="300647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kstiruutu 4">
            <a:extLst>
              <a:ext uri="{FF2B5EF4-FFF2-40B4-BE49-F238E27FC236}">
                <a16:creationId xmlns:a16="http://schemas.microsoft.com/office/drawing/2014/main" id="{6A5C4D94-67DF-4055-8B9B-4365719CEB76}"/>
              </a:ext>
            </a:extLst>
          </p:cNvPr>
          <p:cNvSpPr txBox="1"/>
          <p:nvPr/>
        </p:nvSpPr>
        <p:spPr>
          <a:xfrm>
            <a:off x="1459242" y="5716812"/>
            <a:ext cx="953288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200" dirty="0">
                <a:solidFill>
                  <a:schemeClr val="tx1">
                    <a:lumMod val="50000"/>
                    <a:lumOff val="5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Euroopassa rahoituskokonaisuus on n.3 miljardia euroa. Suomessa 130 miljoonaa euroa vuonna 2019.</a:t>
            </a:r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35E10056-A658-466E-969B-9BBE7A025092}"/>
              </a:ext>
            </a:extLst>
          </p:cNvPr>
          <p:cNvSpPr txBox="1"/>
          <p:nvPr/>
        </p:nvSpPr>
        <p:spPr>
          <a:xfrm>
            <a:off x="1332614" y="4869713"/>
            <a:ext cx="101399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Lähde: </a:t>
            </a:r>
            <a:r>
              <a:rPr lang="fi-FI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hlinkClick r:id="rId3"/>
              </a:rPr>
              <a:t>www.m</a:t>
            </a:r>
            <a:r>
              <a:rPr lang="fi-FI" dirty="0">
                <a:latin typeface="Calibri" panose="020F0502020204030204" pitchFamily="34" charset="0"/>
                <a:ea typeface="Times New Roman" panose="02020603050405020304" pitchFamily="18" charset="0"/>
                <a:hlinkClick r:id="rId3"/>
              </a:rPr>
              <a:t>edium.com</a:t>
            </a:r>
            <a:endParaRPr lang="fi-FI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09487088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6D90C14-0ABE-4048-8BA1-025EF778FA0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OSA VI: Ruoka-alan erityispiirteitä</a:t>
            </a:r>
          </a:p>
        </p:txBody>
      </p:sp>
    </p:spTree>
    <p:extLst>
      <p:ext uri="{BB962C8B-B14F-4D97-AF65-F5344CB8AC3E}">
        <p14:creationId xmlns:p14="http://schemas.microsoft.com/office/powerpoint/2010/main" val="66843667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51201F0-3F4F-4AF4-A516-E6A4E33201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Ruoka-alan innovaatioympäristöt 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8E511F9-63C0-4B2D-B09C-F63C84A215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1861" y="1879600"/>
            <a:ext cx="6519041" cy="4351338"/>
          </a:xfrm>
        </p:spPr>
        <p:txBody>
          <a:bodyPr>
            <a:normAutofit fontScale="92500" lnSpcReduction="10000"/>
          </a:bodyPr>
          <a:lstStyle/>
          <a:p>
            <a:r>
              <a:rPr lang="fi-FI" sz="3000" dirty="0"/>
              <a:t>Ruoka-alan innovaatioympäristöt lähteneet käyntiin Euroopassa ja Suomessakin rakennustyö on alkanut</a:t>
            </a:r>
          </a:p>
          <a:p>
            <a:r>
              <a:rPr lang="fi-FI" sz="3000" dirty="0"/>
              <a:t>Suomalainen ruoka-alan ekosysteemi on vielä suhteellisen heikko </a:t>
            </a:r>
            <a:r>
              <a:rPr lang="fi-FI" sz="2600" dirty="0"/>
              <a:t>(Naumanen 2019)</a:t>
            </a:r>
            <a:r>
              <a:rPr lang="fi-FI" sz="3000" dirty="0"/>
              <a:t>: </a:t>
            </a:r>
          </a:p>
          <a:p>
            <a:pPr lvl="1"/>
            <a:r>
              <a:rPr lang="fi-FI" sz="2200" dirty="0"/>
              <a:t>Alalla on 25 suurta yritystä. Pieniä yrityksiä on paljon.</a:t>
            </a:r>
          </a:p>
          <a:p>
            <a:pPr lvl="1"/>
            <a:r>
              <a:rPr lang="fi-FI" sz="2200" dirty="0"/>
              <a:t>Keskisuuret, nopeasti kasvavat yli 20 henkilöä työllistävät yritykset puuttuvat lähes kokonaan.</a:t>
            </a:r>
          </a:p>
          <a:p>
            <a:pPr lvl="1"/>
            <a:r>
              <a:rPr lang="fi-FI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Myös klusterinomaiset, suuria ja pieniä yrityksiä sekä tutkimusinstituutteja yhdistävät maantieteelliset innovaatiokeskittymät</a:t>
            </a:r>
            <a:r>
              <a:rPr lang="fi-FI" sz="2200" dirty="0">
                <a:ea typeface="Calibri" panose="020F0502020204030204" pitchFamily="34" charset="0"/>
                <a:cs typeface="Times New Roman" panose="02020603050405020304" pitchFamily="18" charset="0"/>
              </a:rPr>
              <a:t> puuttuvat.</a:t>
            </a:r>
            <a:endParaRPr lang="fi-FI" sz="2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1C414C72-B8A9-4F7C-A86F-3E4D9C67DF5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dirty="0"/>
              <a:t>Ruoka-alan </a:t>
            </a:r>
            <a:r>
              <a:rPr lang="fi-FI" dirty="0" err="1"/>
              <a:t>innovaatioym-päristöt</a:t>
            </a:r>
            <a:r>
              <a:rPr lang="fi-FI" dirty="0"/>
              <a:t> ovat Suomessa kehittymässä</a:t>
            </a:r>
          </a:p>
        </p:txBody>
      </p:sp>
    </p:spTree>
    <p:extLst>
      <p:ext uri="{BB962C8B-B14F-4D97-AF65-F5344CB8AC3E}">
        <p14:creationId xmlns:p14="http://schemas.microsoft.com/office/powerpoint/2010/main" val="410542422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A7E3FF4-474B-41D0-AF5D-FC0DE7924A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Suuret yritykset avainroolissa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5FAE61B-314A-47CD-B125-306C641D89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85088" y="1879600"/>
            <a:ext cx="6531864" cy="4351338"/>
          </a:xfrm>
        </p:spPr>
        <p:txBody>
          <a:bodyPr>
            <a:normAutofit/>
          </a:bodyPr>
          <a:lstStyle/>
          <a:p>
            <a:r>
              <a:rPr lang="fi-FI" dirty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On esitetty, että suurten yritysten pitäisi panostaa tutkimus- ja kehitystoimintaansa enemmän kuin niiden omalle voitonmaksimoinnille on optimaalista  </a:t>
            </a:r>
            <a:r>
              <a:rPr lang="fi-FI" sz="2000" dirty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(Maliranta 2014).</a:t>
            </a:r>
            <a:endParaRPr lang="fi-FI" sz="2000" dirty="0">
              <a:effectLst/>
              <a:ea typeface="Calibri" panose="020F0502020204030204" pitchFamily="34" charset="0"/>
            </a:endParaRPr>
          </a:p>
          <a:p>
            <a:pPr lvl="1"/>
            <a:r>
              <a:rPr lang="fi-FI" sz="2200" dirty="0">
                <a:ea typeface="Calibri" panose="020F0502020204030204" pitchFamily="34" charset="0"/>
                <a:cs typeface="Aharoni" panose="02010803020104030203" pitchFamily="2" charset="-79"/>
              </a:rPr>
              <a:t>Suurilla yrityksillä on innovoinnin vaatimia monialaisia resursseja.</a:t>
            </a:r>
          </a:p>
          <a:p>
            <a:pPr lvl="1"/>
            <a:r>
              <a:rPr lang="fi-FI" sz="2200" dirty="0">
                <a:effectLst/>
                <a:ea typeface="Calibri" panose="020F0502020204030204" pitchFamily="34" charset="0"/>
                <a:cs typeface="Aharoni" panose="02010803020104030203" pitchFamily="2" charset="-79"/>
              </a:rPr>
              <a:t>Suurten yritysten toiminta kiihdyttää tutkimussektoria ja luo kilpailua, joka pakottaa koko alaa panostuksiin.  </a:t>
            </a:r>
          </a:p>
          <a:p>
            <a:pPr lvl="1"/>
            <a:r>
              <a:rPr lang="fi-FI" sz="2200" dirty="0">
                <a:ea typeface="Calibri" panose="020F0502020204030204" pitchFamily="34" charset="0"/>
                <a:cs typeface="Aharoni" panose="02010803020104030203" pitchFamily="2" charset="-79"/>
              </a:rPr>
              <a:t>Läikkymisvaikutus kiihdyttää uusien yritysten syntymistä.</a:t>
            </a:r>
            <a:endParaRPr lang="fi-FI" sz="2200" dirty="0">
              <a:effectLst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marL="0" indent="0">
              <a:buNone/>
            </a:pPr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72CA3F04-16A2-4058-9222-9B98B3E3DB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dirty="0"/>
              <a:t>Suurten yritysten tuotekehitys-panoksilla on huomattava vaikutus koko innovaatio-ympäristöön</a:t>
            </a:r>
          </a:p>
        </p:txBody>
      </p:sp>
    </p:spTree>
    <p:extLst>
      <p:ext uri="{BB962C8B-B14F-4D97-AF65-F5344CB8AC3E}">
        <p14:creationId xmlns:p14="http://schemas.microsoft.com/office/powerpoint/2010/main" val="226937683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B61BBB0-3BA3-4C65-A858-976BB137EC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Poliittinen ohjaus vaikuttaa innovaatioympäristöön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8DD929E-E100-4A0F-984E-2DD7F23C2D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62617" y="2126511"/>
            <a:ext cx="6399471" cy="4050451"/>
          </a:xfrm>
        </p:spPr>
        <p:txBody>
          <a:bodyPr>
            <a:normAutofit fontScale="92500" lnSpcReduction="20000"/>
          </a:bodyPr>
          <a:lstStyle/>
          <a:p>
            <a:r>
              <a:rPr lang="fi-FI" sz="3000" dirty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Suomessa ruoka ja ravitsemus limittyvät usean politiikkasektorin ja ministeriön alaisuuteen, osaksi esim. maatalous-, terveys- ja kuluttajapolitiikkaa. </a:t>
            </a:r>
          </a:p>
          <a:p>
            <a:r>
              <a:rPr lang="fi-FI" sz="3000" dirty="0">
                <a:effectLst/>
                <a:ea typeface="Calibri" panose="020F0502020204030204" pitchFamily="34" charset="0"/>
              </a:rPr>
              <a:t>Politiikalla vaikutetaan muun muassa siihen:</a:t>
            </a:r>
          </a:p>
          <a:p>
            <a:pPr lvl="1"/>
            <a:r>
              <a:rPr lang="fi-FI" sz="2200" dirty="0">
                <a:effectLst/>
                <a:ea typeface="Calibri" panose="020F0502020204030204" pitchFamily="34" charset="0"/>
              </a:rPr>
              <a:t>mitä ihmiset syövät</a:t>
            </a:r>
          </a:p>
          <a:p>
            <a:pPr lvl="1"/>
            <a:r>
              <a:rPr lang="fi-FI" sz="2200" dirty="0">
                <a:effectLst/>
                <a:ea typeface="Calibri" panose="020F0502020204030204" pitchFamily="34" charset="0"/>
              </a:rPr>
              <a:t>miten ruoka on tuotettu</a:t>
            </a:r>
          </a:p>
          <a:p>
            <a:pPr lvl="1"/>
            <a:r>
              <a:rPr lang="fi-FI" sz="2200" dirty="0">
                <a:effectLst/>
                <a:ea typeface="Calibri" panose="020F0502020204030204" pitchFamily="34" charset="0"/>
              </a:rPr>
              <a:t>miten sitä on käsitelty</a:t>
            </a:r>
          </a:p>
          <a:p>
            <a:pPr lvl="1"/>
            <a:r>
              <a:rPr lang="fi-FI" sz="2200" dirty="0">
                <a:effectLst/>
                <a:ea typeface="Calibri" panose="020F0502020204030204" pitchFamily="34" charset="0"/>
              </a:rPr>
              <a:t>kenen saavutettavissa ruokaa on ja </a:t>
            </a:r>
          </a:p>
          <a:p>
            <a:pPr lvl="1"/>
            <a:r>
              <a:rPr lang="fi-FI" sz="2200" dirty="0">
                <a:effectLst/>
                <a:ea typeface="Calibri" panose="020F0502020204030204" pitchFamily="34" charset="0"/>
              </a:rPr>
              <a:t>millä keinoin sitä on saatavissa</a:t>
            </a:r>
            <a:endParaRPr lang="fi-FI" sz="2200" dirty="0"/>
          </a:p>
          <a:p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B18AF1B9-1C53-4302-829A-28410CD831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fi-FI" dirty="0">
                <a:effectLst/>
                <a:ea typeface="Calibri" panose="020F0502020204030204" pitchFamily="34" charset="0"/>
              </a:rPr>
              <a:t>Viime vuosikymmeninä valtion ruokapoliittisten toimien keskeinen tavoite on ollut </a:t>
            </a:r>
            <a:r>
              <a:rPr lang="fi-FI" dirty="0" err="1">
                <a:effectLst/>
                <a:ea typeface="Calibri" panose="020F0502020204030204" pitchFamily="34" charset="0"/>
              </a:rPr>
              <a:t>kansantervey-den</a:t>
            </a:r>
            <a:r>
              <a:rPr lang="fi-FI" dirty="0">
                <a:effectLst/>
                <a:ea typeface="Calibri" panose="020F0502020204030204" pitchFamily="34" charset="0"/>
              </a:rPr>
              <a:t> edistäminen  </a:t>
            </a:r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77770083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CFBA5EF-C279-4BAB-8AA0-FBAD7CC97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Kuluttajat ja ruokailmiöt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21285C5-DBE6-4DE6-A722-1F90D5DB66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4231" y="1825625"/>
            <a:ext cx="6519041" cy="4351338"/>
          </a:xfrm>
        </p:spPr>
        <p:txBody>
          <a:bodyPr>
            <a:normAutofit/>
          </a:bodyPr>
          <a:lstStyle/>
          <a:p>
            <a:r>
              <a:rPr lang="fi-FI" dirty="0">
                <a:solidFill>
                  <a:srgbClr val="7F807F"/>
                </a:solidFill>
              </a:rPr>
              <a:t>Ruokakulttuuria leimaa yksilökeskeisyys, terveys, eettisyys ja arvopohjaisuus.</a:t>
            </a:r>
          </a:p>
          <a:p>
            <a:pPr lvl="1"/>
            <a:r>
              <a:rPr lang="fi-FI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Ruoan kulutuksesta on tullut keskeinen identiteetin rakennusväline.</a:t>
            </a:r>
            <a:r>
              <a:rPr lang="fi-FI" sz="2000" dirty="0"/>
              <a:t> </a:t>
            </a:r>
          </a:p>
          <a:p>
            <a:r>
              <a:rPr lang="fi-FI" dirty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Viime vuosina ruokakulttuurin erityispiirre on ollut myös ruokaan liittyvien ilmiöiden nopea kierto. </a:t>
            </a:r>
          </a:p>
          <a:p>
            <a:pPr lvl="1"/>
            <a:r>
              <a:rPr lang="fi-FI" sz="2000" dirty="0">
                <a:effectLst/>
                <a:ea typeface="Calibri" panose="020F0502020204030204" pitchFamily="34" charset="0"/>
                <a:cs typeface="Aharoni" panose="02010803020104030203" pitchFamily="2" charset="-79"/>
              </a:rPr>
              <a:t>Sirpaloitumista tukevat mediajulkisuus ja julkisen tilan moninaistuminen internetin ja sosiaalisen median ansiosta (</a:t>
            </a:r>
            <a:r>
              <a:rPr lang="fi-FI" sz="2000" dirty="0" err="1">
                <a:effectLst/>
                <a:ea typeface="Calibri" panose="020F0502020204030204" pitchFamily="34" charset="0"/>
                <a:cs typeface="Aharoni" panose="02010803020104030203" pitchFamily="2" charset="-79"/>
              </a:rPr>
              <a:t>Jallinoja</a:t>
            </a:r>
            <a:r>
              <a:rPr lang="fi-FI" sz="2000" dirty="0">
                <a:effectLst/>
                <a:ea typeface="Calibri" panose="020F0502020204030204" pitchFamily="34" charset="0"/>
                <a:cs typeface="Aharoni" panose="02010803020104030203" pitchFamily="2" charset="-79"/>
              </a:rPr>
              <a:t> ym. 2019; ks. myös Isotalo ym. 2019).</a:t>
            </a:r>
            <a:endParaRPr lang="fi-FI" sz="2000" dirty="0">
              <a:cs typeface="Aharoni" panose="02010803020104030203" pitchFamily="2" charset="-79"/>
            </a:endParaRP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86FA0923-CF48-4EED-948D-A78D767C54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dirty="0"/>
              <a:t>Kuluttajien muuttuvat arvot ja </a:t>
            </a:r>
            <a:r>
              <a:rPr lang="fi-FI" dirty="0" err="1"/>
              <a:t>ruokajärjestel-män</a:t>
            </a:r>
            <a:r>
              <a:rPr lang="fi-FI" dirty="0"/>
              <a:t> murros ohjaavat ruoka-alan startupeja</a:t>
            </a:r>
          </a:p>
        </p:txBody>
      </p:sp>
    </p:spTree>
    <p:extLst>
      <p:ext uri="{BB962C8B-B14F-4D97-AF65-F5344CB8AC3E}">
        <p14:creationId xmlns:p14="http://schemas.microsoft.com/office/powerpoint/2010/main" val="262420222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63B2490-A9FE-4421-A593-6990324061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Muutokset vaativat aikaa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34560DC-CC01-4F8D-87D2-621CD98438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8033" y="1810264"/>
            <a:ext cx="6266688" cy="4490009"/>
          </a:xfrm>
        </p:spPr>
        <p:txBody>
          <a:bodyPr>
            <a:normAutofit/>
          </a:bodyPr>
          <a:lstStyle/>
          <a:p>
            <a:r>
              <a:rPr lang="fi-FI" dirty="0">
                <a:effectLst/>
                <a:ea typeface="Calibri" panose="020F0502020204030204" pitchFamily="34" charset="0"/>
              </a:rPr>
              <a:t>Kaura on esimerkki siitä, että uuden raaka-aineen hyväksyminen valtavirraksi vie aikaa. </a:t>
            </a:r>
          </a:p>
          <a:p>
            <a:pPr lvl="1"/>
            <a:r>
              <a:rPr lang="fi-FI" sz="2200" dirty="0">
                <a:solidFill>
                  <a:schemeClr val="bg1">
                    <a:lumMod val="50000"/>
                  </a:schemeClr>
                </a:solidFill>
              </a:rPr>
              <a:t>Kauraa on vuosikymmenet viljelty lähinnä rehuksi, mutta viime vuosina arvokkaamman elintarvikekauran viljely on lisääntynyt jopa niin, että kauranviljelijöitä kaivataan lisää.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12688F6B-D50D-4356-85B1-E3F3FC6E6EF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r>
              <a:rPr lang="fi-FI" dirty="0"/>
              <a:t>Ruokakulttuuri ja siihen liittyvät tavat muuttuvat hitaasti</a:t>
            </a:r>
          </a:p>
        </p:txBody>
      </p:sp>
    </p:spTree>
    <p:extLst>
      <p:ext uri="{BB962C8B-B14F-4D97-AF65-F5344CB8AC3E}">
        <p14:creationId xmlns:p14="http://schemas.microsoft.com/office/powerpoint/2010/main" val="35433691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EB4E17D-7376-4127-B3F4-16FA74EF352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OSA I: Mikä on startup?</a:t>
            </a:r>
          </a:p>
        </p:txBody>
      </p:sp>
    </p:spTree>
    <p:extLst>
      <p:ext uri="{BB962C8B-B14F-4D97-AF65-F5344CB8AC3E}">
        <p14:creationId xmlns:p14="http://schemas.microsoft.com/office/powerpoint/2010/main" val="249891162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16DA511-644F-4786-8EF9-0BBF1556E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Kasvisruokamarkkinoilla muutoksia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6E76BA5-2BC1-45D8-BFFA-41C312462E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4057" y="1889252"/>
            <a:ext cx="6484476" cy="4351338"/>
          </a:xfrm>
        </p:spPr>
        <p:txBody>
          <a:bodyPr>
            <a:normAutofit fontScale="92500" lnSpcReduction="10000"/>
          </a:bodyPr>
          <a:lstStyle/>
          <a:p>
            <a:r>
              <a:rPr lang="fi-FI" dirty="0">
                <a:effectLst/>
                <a:ea typeface="Calibri" panose="020F0502020204030204" pitchFamily="34" charset="0"/>
              </a:rPr>
              <a:t>Kasvimaidot ovat esimerkki siitä, että vegaanit eivät ostokäyttäytymisellään suoraan määritä eläinproteiineja korvaavien tuotteiden markkinaa.</a:t>
            </a:r>
          </a:p>
          <a:p>
            <a:pPr lvl="1"/>
            <a:r>
              <a:rPr lang="fi-F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Esimerkiksi Britanniassa vegaaneja on muutama prosentti, mutta kasvimaitoja käytti vuoden 2019 kyselyn mukaan 23 prosenttia briteistä (</a:t>
            </a:r>
            <a:r>
              <a:rPr lang="fi-FI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Mintel</a:t>
            </a:r>
            <a:r>
              <a:rPr lang="fi-F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2020). </a:t>
            </a:r>
            <a:endParaRPr lang="fi-FI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i-FI" dirty="0">
                <a:effectLst/>
                <a:ea typeface="Calibri" panose="020F0502020204030204" pitchFamily="34" charset="0"/>
              </a:rPr>
              <a:t>Kasviproteiinituotteissa on samansuuntainen kehitys. Lihaa korvaavat tuotteet alkoivat saada julkisuutta startupien kautta.</a:t>
            </a:r>
          </a:p>
          <a:p>
            <a:pPr lvl="1"/>
            <a:r>
              <a:rPr lang="fi-F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Startupien rinnalla myös monet liha-alan yritykset ja valmisruokayhtiöt ovat alkaneet valmistaa kasviproteiinipihvejä, makkaroita ja muita vastaavia tuotteita. </a:t>
            </a:r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28EEFF77-75B2-40B5-A16C-A990AF482AD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i-FI" sz="2800" dirty="0">
                <a:effectLst/>
                <a:ea typeface="Calibri" panose="020F0502020204030204" pitchFamily="34" charset="0"/>
              </a:rPr>
              <a:t>Kasvipohjaiset tuotteet nähdään yhtenä tulevaisuuden </a:t>
            </a:r>
            <a:r>
              <a:rPr lang="fi-FI" sz="2800" dirty="0" err="1">
                <a:effectLst/>
                <a:ea typeface="Calibri" panose="020F0502020204030204" pitchFamily="34" charset="0"/>
              </a:rPr>
              <a:t>ruokaratkai</a:t>
            </a:r>
            <a:r>
              <a:rPr lang="fi-FI" sz="2800" dirty="0">
                <a:effectLst/>
                <a:ea typeface="Calibri" panose="020F0502020204030204" pitchFamily="34" charset="0"/>
              </a:rPr>
              <a:t>-suista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98660733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B6657DB-D099-4CCD-B501-58020D16FC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Ruoka-alan startupit ja ilmiöt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576B0C3-C43F-4B41-9340-52A37948D6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69583" y="1833576"/>
            <a:ext cx="6583326" cy="4351338"/>
          </a:xfrm>
        </p:spPr>
        <p:txBody>
          <a:bodyPr>
            <a:normAutofit/>
          </a:bodyPr>
          <a:lstStyle/>
          <a:p>
            <a:r>
              <a:rPr lang="fi-FI" dirty="0"/>
              <a:t>Ilmiöt eivät rajoitu kasviproteiineihin:</a:t>
            </a:r>
          </a:p>
          <a:p>
            <a:pPr lvl="1"/>
            <a:r>
              <a:rPr lang="fi-FI" dirty="0"/>
              <a:t>Myös uudet maatalousteknologiat, ruokaketjun digitalisoituminen (</a:t>
            </a:r>
            <a:r>
              <a:rPr lang="fi-FI" dirty="0" err="1"/>
              <a:t>sensorinti</a:t>
            </a:r>
            <a:r>
              <a:rPr lang="fi-FI" dirty="0"/>
              <a:t>, uudet kuljetustavat) sekä ruokahävikin hyödyntäminen kiinnostavat.</a:t>
            </a:r>
          </a:p>
          <a:p>
            <a:r>
              <a:rPr lang="fi-FI" dirty="0"/>
              <a:t>Myös paikalliset ilmiöt uudistavat ruoka-alaa (esim. </a:t>
            </a:r>
            <a:r>
              <a:rPr lang="fi-FI" dirty="0" err="1"/>
              <a:t>reko</a:t>
            </a:r>
            <a:r>
              <a:rPr lang="fi-FI" dirty="0"/>
              <a:t>, pienpanimot, ravintolapäivä, yms.)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48000A35-F1C7-4EC3-8E9D-C2E94356E98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r>
              <a:rPr lang="fi-FI" dirty="0"/>
              <a:t>Startupit edistävät ruoka-alan uudistumista</a:t>
            </a:r>
          </a:p>
        </p:txBody>
      </p:sp>
    </p:spTree>
    <p:extLst>
      <p:ext uri="{BB962C8B-B14F-4D97-AF65-F5344CB8AC3E}">
        <p14:creationId xmlns:p14="http://schemas.microsoft.com/office/powerpoint/2010/main" val="83040811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67C49D3-3BFE-4619-B1A7-616F81BCD4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Hyvä innovaatio leimahtaa ilmiöksi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0C2D062-AE9A-4F19-9D06-687BBD155C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62617" y="1825625"/>
            <a:ext cx="6508898" cy="4351338"/>
          </a:xfrm>
        </p:spPr>
        <p:txBody>
          <a:bodyPr>
            <a:normAutofit/>
          </a:bodyPr>
          <a:lstStyle/>
          <a:p>
            <a:r>
              <a:rPr lang="fi-FI" dirty="0"/>
              <a:t>Ruokaan liittyvät vahvasti tunteen ja tarinat.</a:t>
            </a:r>
          </a:p>
          <a:p>
            <a:pPr lvl="1"/>
            <a:r>
              <a:rPr lang="fi-FI" dirty="0"/>
              <a:t>Ruoka voi ratkaista ongelmaa tai se voi olla salaperäistä. Se on keino rakastaa ja pitää huolta.</a:t>
            </a:r>
          </a:p>
          <a:p>
            <a:r>
              <a:rPr lang="fi-FI" dirty="0" err="1"/>
              <a:t>Viraalit</a:t>
            </a:r>
            <a:r>
              <a:rPr lang="fi-FI" dirty="0"/>
              <a:t> ilmiöt syntyvät, kun pienet alut leviävät, tarttuvat ja luovat näin ”epidemian”.</a:t>
            </a:r>
          </a:p>
          <a:p>
            <a:r>
              <a:rPr lang="fi-FI" dirty="0"/>
              <a:t>Medialla on keskeinen rooli ilmiöiden leviämisessä.</a:t>
            </a:r>
          </a:p>
          <a:p>
            <a:pPr lvl="1"/>
            <a:endParaRPr lang="fi-FI" dirty="0"/>
          </a:p>
          <a:p>
            <a:pPr marL="0" indent="0">
              <a:buNone/>
            </a:pPr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07FD77D6-9E72-4B49-8E1E-E6201DD70B3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>
              <a:buNone/>
            </a:pPr>
            <a:br>
              <a:rPr lang="fi-FI" dirty="0"/>
            </a:br>
            <a:r>
              <a:rPr lang="fi-FI" dirty="0"/>
              <a:t>Sopivassa ympäristössä innovaation tarina tarttuu ja leimahtaa ilmiöksi</a:t>
            </a:r>
          </a:p>
        </p:txBody>
      </p:sp>
    </p:spTree>
    <p:extLst>
      <p:ext uri="{BB962C8B-B14F-4D97-AF65-F5344CB8AC3E}">
        <p14:creationId xmlns:p14="http://schemas.microsoft.com/office/powerpoint/2010/main" val="415685781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B928D6C-1914-4896-A5DA-5B6CDDBEC0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Edelläkävijät mahdollistavat ilmiön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5A42DF7-778E-4B85-9344-3690FDB335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62617" y="1879600"/>
            <a:ext cx="6403848" cy="4351338"/>
          </a:xfrm>
        </p:spPr>
        <p:txBody>
          <a:bodyPr>
            <a:normAutofit/>
          </a:bodyPr>
          <a:lstStyle/>
          <a:p>
            <a:r>
              <a:rPr lang="fi-FI" dirty="0"/>
              <a:t>Edelläkävijät toimivat viestin vastaanottajina.</a:t>
            </a:r>
          </a:p>
          <a:p>
            <a:r>
              <a:rPr lang="fi-FI" dirty="0"/>
              <a:t>Pelkkä vastaanotto ei riitä, viestin pitää myös tarrautua eli pysyä mielessä. </a:t>
            </a:r>
          </a:p>
          <a:p>
            <a:pPr lvl="1"/>
            <a:r>
              <a:rPr lang="fi-FI" sz="2200" dirty="0">
                <a:cs typeface="Aharoni" panose="02010803020104030203" pitchFamily="2" charset="-79"/>
              </a:rPr>
              <a:t>Kun viesti pysyy mielessä, se alkaa vahvistua otollisessa ympäristössä. Tyypillistä on, että sama tarina ei resonoi muissa ympäristöissä lainkaan. </a:t>
            </a:r>
          </a:p>
          <a:p>
            <a:pPr lvl="1"/>
            <a:r>
              <a:rPr lang="fi-FI" sz="2200" dirty="0">
                <a:ea typeface="Calibri" panose="020F0502020204030204" pitchFamily="34" charset="0"/>
                <a:cs typeface="Aharoni" panose="02010803020104030203" pitchFamily="2" charset="-79"/>
              </a:rPr>
              <a:t>I</a:t>
            </a:r>
            <a:r>
              <a:rPr lang="fi-FI" sz="2200" dirty="0">
                <a:effectLst/>
                <a:ea typeface="Calibri" panose="020F0502020204030204" pitchFamily="34" charset="0"/>
                <a:cs typeface="Aharoni" panose="02010803020104030203" pitchFamily="2" charset="-79"/>
              </a:rPr>
              <a:t>hmiset ovat huomattavasti herkempiä ympäristölleen kuin miltä vaikuttaa. </a:t>
            </a:r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FBAEDCDD-44DB-4684-93F7-489A6D57518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i-FI" sz="2800" dirty="0">
                <a:effectLst/>
                <a:ea typeface="Calibri" panose="020F0502020204030204" pitchFamily="34" charset="0"/>
                <a:cs typeface="Aharoni" panose="02010803020104030203" pitchFamily="2" charset="-79"/>
              </a:rPr>
              <a:t>Pienet tiiviit ryhmät vahvistavat sanomaa tai idean potentiaalia levitä. </a:t>
            </a:r>
            <a:r>
              <a:rPr lang="fi-FI" dirty="0">
                <a:ea typeface="Calibri" panose="020F0502020204030204" pitchFamily="34" charset="0"/>
              </a:rPr>
              <a:t>R</a:t>
            </a:r>
            <a:r>
              <a:rPr lang="fi-FI" sz="2800" dirty="0">
                <a:effectLst/>
                <a:ea typeface="Calibri" panose="020F0502020204030204" pitchFamily="34" charset="0"/>
                <a:cs typeface="Aharoni" panose="02010803020104030203" pitchFamily="2" charset="-79"/>
              </a:rPr>
              <a:t>yhmät toimivat sanomien jalostajina.</a:t>
            </a:r>
            <a:endParaRPr lang="fi-FI" sz="2800" dirty="0">
              <a:cs typeface="Aharoni" panose="02010803020104030203" pitchFamily="2" charset="-79"/>
            </a:endParaRP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7888236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987BF30-157D-4792-A850-63907A5E272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OSA VII: Startupin menestystekijöitä</a:t>
            </a:r>
          </a:p>
        </p:txBody>
      </p:sp>
    </p:spTree>
    <p:extLst>
      <p:ext uri="{BB962C8B-B14F-4D97-AF65-F5344CB8AC3E}">
        <p14:creationId xmlns:p14="http://schemas.microsoft.com/office/powerpoint/2010/main" val="275219134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D3E4259-C5BB-4548-BFFC-EAEF5C227C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9395"/>
            <a:ext cx="9144000" cy="893984"/>
          </a:xfrm>
        </p:spPr>
        <p:txBody>
          <a:bodyPr/>
          <a:lstStyle/>
          <a:p>
            <a:r>
              <a:rPr lang="fi-FI" dirty="0"/>
              <a:t>Yrittäjä</a:t>
            </a:r>
          </a:p>
        </p:txBody>
      </p:sp>
      <p:sp>
        <p:nvSpPr>
          <p:cNvPr id="4" name="Alaotsikko 3">
            <a:extLst>
              <a:ext uri="{FF2B5EF4-FFF2-40B4-BE49-F238E27FC236}">
                <a16:creationId xmlns:a16="http://schemas.microsoft.com/office/drawing/2014/main" id="{9914CA8C-14DC-4253-BC44-D527E18CA7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88008" y="1242251"/>
            <a:ext cx="9144000" cy="4903710"/>
          </a:xfrm>
        </p:spPr>
        <p:txBody>
          <a:bodyPr>
            <a:normAutofit fontScale="85000" lnSpcReduction="20000"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fi-FI" sz="3200" b="1" i="0" u="none" strike="noStrike" baseline="0" dirty="0"/>
              <a:t>Kyky olla vuorovaikutuksessa ympäristönsä kanssa, tehdä havaintoja, löytää puutteita ja kehittää ratkaisuja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fi-FI" sz="3200" b="1" i="0" u="none" strike="noStrike" baseline="0" dirty="0"/>
              <a:t>Kyky kuvitella sellaista, mitä ei vielä ole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fi-FI" sz="3200" b="1" i="0" u="none" strike="noStrike" baseline="0" dirty="0"/>
              <a:t>Rohkeus kulkea visiotaan kohti ja toteuttaa sitä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fi-FI" sz="3200" b="1" i="0" u="none" strike="noStrike" baseline="0" dirty="0"/>
              <a:t>Epävarmuuksien sietokyky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fi-FI" sz="3200" b="1" i="0" u="none" strike="noStrike" baseline="0" dirty="0"/>
              <a:t>Kyky ulottaa asiantuntijuus tavanomaista ongelmanratkaisua pidemmälle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fi-FI" sz="3200" b="1" i="0" u="none" strike="noStrike" baseline="0" dirty="0"/>
              <a:t>Taito löytää oikeat ihmiset ja tehdä yhteistyötä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fi-FI" sz="3200" b="1" i="0" u="none" strike="noStrike" baseline="0" dirty="0"/>
              <a:t>Kyky muuttaa ajatteluaan ja toimintatapojaan yrityksen kasvaessa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fi-FI" sz="3200" b="1" i="0" u="none" strike="noStrike" baseline="0" dirty="0"/>
              <a:t>Kokemus ja verkostot, jotka nopeuttavat ja tukevat onnistumista</a:t>
            </a:r>
            <a:endParaRPr lang="fi-FI" sz="3200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96742646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F2B6802-2E15-41FD-84DE-C7E1E00249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10895"/>
            <a:ext cx="9144000" cy="903923"/>
          </a:xfrm>
        </p:spPr>
        <p:txBody>
          <a:bodyPr/>
          <a:lstStyle/>
          <a:p>
            <a:r>
              <a:rPr lang="fi-FI" dirty="0"/>
              <a:t>Idea ja ajoitus</a:t>
            </a:r>
          </a:p>
        </p:txBody>
      </p:sp>
      <p:sp>
        <p:nvSpPr>
          <p:cNvPr id="4" name="Alaotsikko 3">
            <a:extLst>
              <a:ext uri="{FF2B5EF4-FFF2-40B4-BE49-F238E27FC236}">
                <a16:creationId xmlns:a16="http://schemas.microsoft.com/office/drawing/2014/main" id="{0A267BE1-DECE-465B-B8C0-625203E6E3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379410"/>
            <a:ext cx="9144000" cy="4417886"/>
          </a:xfrm>
        </p:spPr>
        <p:txBody>
          <a:bodyPr>
            <a:norm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fi-FI" sz="3200" b="1" i="0" u="none" strike="noStrike" baseline="0" dirty="0"/>
              <a:t>Ainutlaatuinen idea, joka pystyy muuttamaan markkinaa ja vanhentamaan sitä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fi-FI" sz="3200" b="1" i="0" u="none" strike="noStrike" baseline="0" dirty="0"/>
              <a:t>Ajoitus markkinoilla: tunnistetaan kuluttajat, jotka ymmärtävät tuotteen tai palvelun hyödyn ja ottavat sen käyttöönsä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fi-FI" sz="3200" b="1" i="0" u="none" strike="noStrike" baseline="0" dirty="0"/>
              <a:t>Yrityksen valmius lanseerata kilpailukykyinen ja tavoitteenmukainen tuote</a:t>
            </a:r>
            <a:endParaRPr lang="fi-FI" sz="3200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9054891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B8F0B30-3967-495C-B173-275A9B21DF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2023"/>
            <a:ext cx="9144000" cy="1022795"/>
          </a:xfrm>
        </p:spPr>
        <p:txBody>
          <a:bodyPr/>
          <a:lstStyle/>
          <a:p>
            <a:r>
              <a:rPr lang="fi-FI" dirty="0"/>
              <a:t>Organisaatio</a:t>
            </a:r>
          </a:p>
        </p:txBody>
      </p:sp>
      <p:sp>
        <p:nvSpPr>
          <p:cNvPr id="4" name="Alaotsikko 3">
            <a:extLst>
              <a:ext uri="{FF2B5EF4-FFF2-40B4-BE49-F238E27FC236}">
                <a16:creationId xmlns:a16="http://schemas.microsoft.com/office/drawing/2014/main" id="{73D8B99D-6B93-42F9-9F75-19AA922E71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342834"/>
            <a:ext cx="9144000" cy="4042982"/>
          </a:xfrm>
        </p:spPr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fi-FI" sz="3200" b="1" i="0" u="none" strike="noStrike" baseline="0" dirty="0"/>
              <a:t>Tiimin sisäinen luottamus ja rohkeus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fi-FI" sz="3200" b="1" i="0" u="none" strike="noStrike" baseline="0" dirty="0"/>
              <a:t>Muuntautumiskyky yrityksen kasvun eri vaiheissa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fi-FI" sz="3200" b="1" i="0" u="none" strike="noStrike" baseline="0" dirty="0"/>
              <a:t>Yhteinen tavoite ja fokus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fi-FI" sz="3200" b="1" i="0" u="none" strike="noStrike" baseline="0" dirty="0"/>
              <a:t>Testaus, epäonnistuminen ja kyky muuttaa suuntaa osa toimintakulttuuria</a:t>
            </a:r>
            <a:endParaRPr lang="fi-FI" sz="3200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0798128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C81D119-7161-47AF-A312-4347EA3D76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86840" y="292607"/>
            <a:ext cx="9144000" cy="913067"/>
          </a:xfrm>
        </p:spPr>
        <p:txBody>
          <a:bodyPr/>
          <a:lstStyle/>
          <a:p>
            <a:r>
              <a:rPr lang="fi-FI" dirty="0"/>
              <a:t>Toimintaympäristö</a:t>
            </a:r>
          </a:p>
        </p:txBody>
      </p:sp>
      <p:sp>
        <p:nvSpPr>
          <p:cNvPr id="4" name="Alaotsikko 3">
            <a:extLst>
              <a:ext uri="{FF2B5EF4-FFF2-40B4-BE49-F238E27FC236}">
                <a16:creationId xmlns:a16="http://schemas.microsoft.com/office/drawing/2014/main" id="{432C31CC-0EE4-4DC1-BBFF-C0EDF33DF2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316736"/>
            <a:ext cx="9144000" cy="4453128"/>
          </a:xfrm>
        </p:spPr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fi-FI" sz="3200" b="1" i="0" u="none" strike="noStrike" baseline="0" dirty="0"/>
              <a:t>Kulttuuriset ja yhteiskunnalliset tekijät, jotka mahdollistavat esimerkiksi luovuuden valjastamisen tai yrittäjäksi heittäytymisen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fi-FI" sz="3200" b="1" i="0" u="none" strike="noStrike" baseline="0" dirty="0"/>
              <a:t>Kannustavat esikuvat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fi-FI" sz="3200" b="1" i="0" u="none" strike="noStrike" baseline="0" dirty="0"/>
              <a:t>Innovaatioympäristöt, joissa erilaiset osaajat kohtaavat (törmäytys), ainutlaatuisia ideoita syntyy ja etenee toteutukseen</a:t>
            </a:r>
            <a:endParaRPr lang="fi-FI" sz="3200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5110383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E61370AE-A6D3-452E-9EB2-C4B0EA463C1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88727" y="5390017"/>
            <a:ext cx="2656611" cy="90691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D6D9744-84BA-D844-9AA8-C5E6E08BDA9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Lue koko julkaisu osoitteesta www.e2.fi/julkaisut</a:t>
            </a:r>
            <a:endParaRPr lang="en-FI" dirty="0"/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FF1D1365-6671-4154-9B50-056B8A1DD9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77698" y="5246583"/>
            <a:ext cx="2632609" cy="1135532"/>
          </a:xfrm>
          <a:prstGeom prst="rect">
            <a:avLst/>
          </a:prstGeom>
        </p:spPr>
      </p:pic>
      <p:pic>
        <p:nvPicPr>
          <p:cNvPr id="11" name="Kuva 10">
            <a:extLst>
              <a:ext uri="{FF2B5EF4-FFF2-40B4-BE49-F238E27FC236}">
                <a16:creationId xmlns:a16="http://schemas.microsoft.com/office/drawing/2014/main" id="{3CA4312E-225C-4605-A70A-E9C12F9D62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39983" y="5390017"/>
            <a:ext cx="809743" cy="906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3888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222722-40B2-254C-B078-1BD7134F0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Mikä on startup?</a:t>
            </a:r>
            <a:endParaRPr lang="en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17A720-A603-BA4A-A535-80EB392C23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29640" y="1825625"/>
            <a:ext cx="6842760" cy="4351338"/>
          </a:xfrm>
        </p:spPr>
        <p:txBody>
          <a:bodyPr>
            <a:normAutofit lnSpcReduction="10000"/>
          </a:bodyPr>
          <a:lstStyle/>
          <a:p>
            <a:r>
              <a:rPr lang="fi-FI" dirty="0"/>
              <a:t>Ei yhtä yksittäistä määritelmää.</a:t>
            </a:r>
          </a:p>
          <a:p>
            <a:r>
              <a:rPr lang="fi-FI" dirty="0"/>
              <a:t>Startup on yritys, joka luo, synnyttää ja valtaa markkinoita.</a:t>
            </a:r>
          </a:p>
          <a:p>
            <a:pPr lvl="1"/>
            <a:r>
              <a:rPr lang="fi-FI" dirty="0"/>
              <a:t>Startupit ottavat isoja riskejä ja ravistelevat markkinaa </a:t>
            </a:r>
            <a:r>
              <a:rPr lang="fi-FI" dirty="0">
                <a:solidFill>
                  <a:schemeClr val="bg1">
                    <a:lumMod val="50000"/>
                  </a:schemeClr>
                </a:solidFill>
              </a:rPr>
              <a:t>lisäämällä </a:t>
            </a:r>
            <a:r>
              <a:rPr lang="fi-FI" dirty="0"/>
              <a:t>kilpailua.</a:t>
            </a:r>
          </a:p>
          <a:p>
            <a:pPr lvl="1"/>
            <a:r>
              <a:rPr lang="fi-FI" dirty="0"/>
              <a:t>Startupin liiketoiminta</a:t>
            </a:r>
            <a:r>
              <a:rPr lang="fi-FI" dirty="0">
                <a:solidFill>
                  <a:schemeClr val="bg1">
                    <a:lumMod val="50000"/>
                  </a:schemeClr>
                </a:solidFill>
              </a:rPr>
              <a:t> nojaa </a:t>
            </a:r>
            <a:r>
              <a:rPr lang="fi-FI" dirty="0"/>
              <a:t>ideaan, luovuuteen, innovaatioon ja tuotteen uutuuteen.</a:t>
            </a:r>
          </a:p>
          <a:p>
            <a:r>
              <a:rPr lang="fi-FI" dirty="0"/>
              <a:t>Elintarvikealan </a:t>
            </a:r>
            <a:r>
              <a:rPr lang="fi-FI" dirty="0" err="1"/>
              <a:t>startupeihin</a:t>
            </a:r>
            <a:r>
              <a:rPr lang="fi-FI" dirty="0"/>
              <a:t> viitataan usein etuliitteillä </a:t>
            </a:r>
            <a:r>
              <a:rPr lang="fi-FI" dirty="0" err="1"/>
              <a:t>foodtech</a:t>
            </a:r>
            <a:r>
              <a:rPr lang="fi-FI" dirty="0"/>
              <a:t>- tai </a:t>
            </a:r>
            <a:r>
              <a:rPr lang="fi-FI" dirty="0" err="1"/>
              <a:t>agri-foodtech</a:t>
            </a:r>
            <a:r>
              <a:rPr lang="fi-FI" dirty="0"/>
              <a:t>-, jossa </a:t>
            </a:r>
            <a:r>
              <a:rPr lang="fi-FI" dirty="0" err="1"/>
              <a:t>tech</a:t>
            </a:r>
            <a:r>
              <a:rPr lang="fi-FI" dirty="0"/>
              <a:t> korostaa skaalautuvuutta ja innovatiivisuutta.</a:t>
            </a:r>
            <a:endParaRPr lang="en-FI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410FF5-FA45-4E40-8AA2-69978678990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fi-FI" sz="3000" dirty="0"/>
          </a:p>
          <a:p>
            <a:pPr marL="0" indent="0">
              <a:buNone/>
            </a:pPr>
            <a:r>
              <a:rPr lang="fi-FI" sz="3000" dirty="0"/>
              <a:t>Startupit ovat suuren riskin ja potentiaalin yrityksiä </a:t>
            </a:r>
            <a:endParaRPr lang="en-FI" sz="3000" dirty="0"/>
          </a:p>
        </p:txBody>
      </p:sp>
    </p:spTree>
    <p:extLst>
      <p:ext uri="{BB962C8B-B14F-4D97-AF65-F5344CB8AC3E}">
        <p14:creationId xmlns:p14="http://schemas.microsoft.com/office/powerpoint/2010/main" val="33794816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Rectangle 8">
            <a:extLst>
              <a:ext uri="{FF2B5EF4-FFF2-40B4-BE49-F238E27FC236}">
                <a16:creationId xmlns:a16="http://schemas.microsoft.com/office/drawing/2014/main" id="{22587ECF-85E9-4393-9D87-8EB6F3F6C2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4D7E2B-22D8-8344-A388-806FEDCB89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37883"/>
            <a:ext cx="4065271" cy="194281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 sz="4000" dirty="0"/>
              <a:t>Startupin vaiheet</a:t>
            </a:r>
            <a:endParaRPr lang="en-US" sz="40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D8D5B6-115E-174A-A68D-4F2C66A73A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2686323"/>
            <a:ext cx="3825241" cy="3433583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Esimerkki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startupin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vaiheista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. (</a:t>
            </a:r>
            <a:r>
              <a:rPr lang="en-US" sz="2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Lähde</a:t>
            </a:r>
            <a:r>
              <a:rPr lang="en-US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: EU Startup Monitor, 2019.)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83B58AE6-A333-4C9B-A099-9BD2947511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9222" y="578938"/>
            <a:ext cx="6164579" cy="5700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5257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37577A5-59A5-4D6A-9E31-826E7ECF9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3505495" cy="1729886"/>
          </a:xfrm>
        </p:spPr>
        <p:txBody>
          <a:bodyPr>
            <a:noAutofit/>
          </a:bodyPr>
          <a:lstStyle/>
          <a:p>
            <a:r>
              <a:rPr lang="fi-FI" sz="4000" dirty="0"/>
              <a:t>Startupin perustajatiimi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F531D17D-040D-49B7-8F85-8E57959AB6A8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648931" y="2438400"/>
            <a:ext cx="3505494" cy="378541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i-FI" dirty="0"/>
              <a:t>Startupin perustaa tyypillisimmin kahden hengen tiimi </a:t>
            </a:r>
            <a:r>
              <a:rPr lang="fi-FI" sz="2000" dirty="0"/>
              <a:t>(Lähde: EU Startup </a:t>
            </a:r>
            <a:r>
              <a:rPr lang="fi-FI" sz="2000" dirty="0" err="1"/>
              <a:t>Monitor</a:t>
            </a:r>
            <a:r>
              <a:rPr lang="fi-FI" sz="2000" dirty="0"/>
              <a:t>, 2019)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E39A796-BE83-48B1-B33F-35C4A32AAB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9">
            <a:extLst>
              <a:ext uri="{FF2B5EF4-FFF2-40B4-BE49-F238E27FC236}">
                <a16:creationId xmlns:a16="http://schemas.microsoft.com/office/drawing/2014/main" id="{72F84B47-E267-4194-8194-831DB7B55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23688" y="557784"/>
            <a:ext cx="6584098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Sisällön paikkamerkki 6">
            <a:extLst>
              <a:ext uri="{FF2B5EF4-FFF2-40B4-BE49-F238E27FC236}">
                <a16:creationId xmlns:a16="http://schemas.microsoft.com/office/drawing/2014/main" id="{E52027C7-FB30-4FE0-A2D9-4B6F9E98BA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05862" y="1611954"/>
            <a:ext cx="6019331" cy="363084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7954296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5A91D11-665C-49B4-8236-6A6177816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Menestyvän startupin takana on visionäärinen yrittäjä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9DC4B50-E670-4A71-B826-75B070E3D4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6870192" cy="4351338"/>
          </a:xfrm>
        </p:spPr>
        <p:txBody>
          <a:bodyPr>
            <a:normAutofit/>
          </a:bodyPr>
          <a:lstStyle/>
          <a:p>
            <a:r>
              <a:rPr lang="fi-FI" dirty="0"/>
              <a:t>Startup-yrittäjät pystyvät etenemään nopeasti muuttuvassa ja osin tuntemattomassa ympäristössä.</a:t>
            </a:r>
          </a:p>
          <a:p>
            <a:r>
              <a:rPr lang="fi-FI" dirty="0">
                <a:ea typeface="Calibri" panose="020F0502020204030204" pitchFamily="34" charset="0"/>
              </a:rPr>
              <a:t>Heitä yhdistää </a:t>
            </a:r>
            <a:r>
              <a:rPr lang="fi-FI" dirty="0">
                <a:effectLst/>
                <a:ea typeface="Calibri" panose="020F0502020204030204" pitchFamily="34" charset="0"/>
              </a:rPr>
              <a:t>kyky hahmottaa ongelmia ja ajatella, että tulevaisuutta luodaan aktiivisesti. </a:t>
            </a:r>
          </a:p>
          <a:p>
            <a:r>
              <a:rPr lang="fi-FI" dirty="0">
                <a:effectLst/>
                <a:ea typeface="Calibri" panose="020F0502020204030204" pitchFamily="34" charset="0"/>
              </a:rPr>
              <a:t>Myös intuitiolla merkitystä:</a:t>
            </a:r>
          </a:p>
          <a:p>
            <a:pPr lvl="1"/>
            <a:r>
              <a:rPr lang="fi-FI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fi-F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sein lopputulokset ovat liian vaikeita pääteltäviksi tai päättely saattaa jäykistää ajattelua. Intuitiolla startup-yrittäjä pystyy yhdistämään havaintoja, tunteita, muistikuvia ja tietoa. </a:t>
            </a:r>
          </a:p>
          <a:p>
            <a:pPr marL="457200" lvl="1" indent="0">
              <a:buNone/>
            </a:pPr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E56891B1-E8F4-47AF-BE27-08F9E7997EA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dirty="0"/>
              <a:t>Menestyvällä startup-yrittäjällä on näkemystä, nälkää ja </a:t>
            </a:r>
            <a:r>
              <a:rPr lang="fi-FI" dirty="0" err="1"/>
              <a:t>toimintaval-miutta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6549415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0F78201-1284-48BE-B7FA-AECA638242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/>
              <a:t>Monet persoonaan liittyvät piirteet korreloivat menestyksen kanssa (1/2) 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B45796F-A631-4AA5-B1D6-AD53526CB0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23394" y="2010820"/>
            <a:ext cx="6232451" cy="4351338"/>
          </a:xfrm>
        </p:spPr>
        <p:txBody>
          <a:bodyPr>
            <a:normAutofit/>
          </a:bodyPr>
          <a:lstStyle/>
          <a:p>
            <a:r>
              <a:rPr lang="fi-FI" dirty="0"/>
              <a:t>Menestystä edistävät esimerkiksi seuraavat piirteet:</a:t>
            </a:r>
          </a:p>
          <a:p>
            <a:pPr lvl="1"/>
            <a:r>
              <a:rPr lang="fi-FI" sz="2600" dirty="0">
                <a:solidFill>
                  <a:schemeClr val="bg1">
                    <a:lumMod val="50000"/>
                  </a:schemeClr>
                </a:solidFill>
              </a:rPr>
              <a:t>kyky nähdä sitä, mitä ei vielä ole (visionäärisyys)</a:t>
            </a:r>
          </a:p>
          <a:p>
            <a:pPr lvl="1"/>
            <a:r>
              <a:rPr lang="fi-FI" sz="2600" dirty="0">
                <a:solidFill>
                  <a:schemeClr val="bg1">
                    <a:lumMod val="50000"/>
                  </a:schemeClr>
                </a:solidFill>
              </a:rPr>
              <a:t>määrätietoisuus, itsenäisyys</a:t>
            </a:r>
          </a:p>
          <a:p>
            <a:pPr lvl="1"/>
            <a:r>
              <a:rPr lang="fi-FI" sz="2600" dirty="0">
                <a:solidFill>
                  <a:schemeClr val="bg1">
                    <a:lumMod val="50000"/>
                  </a:schemeClr>
                </a:solidFill>
              </a:rPr>
              <a:t>kyky oppia nopeasti, monitaitoisuus</a:t>
            </a:r>
          </a:p>
          <a:p>
            <a:pPr lvl="1"/>
            <a:r>
              <a:rPr lang="en-GB" sz="2600" dirty="0" err="1">
                <a:solidFill>
                  <a:schemeClr val="bg1">
                    <a:lumMod val="50000"/>
                  </a:schemeClr>
                </a:solidFill>
              </a:rPr>
              <a:t>itseluottamus</a:t>
            </a:r>
            <a:endParaRPr lang="en-GB" sz="2600" dirty="0">
              <a:solidFill>
                <a:schemeClr val="bg1">
                  <a:lumMod val="50000"/>
                </a:schemeClr>
              </a:solidFill>
            </a:endParaRPr>
          </a:p>
          <a:p>
            <a:pPr lvl="1"/>
            <a:r>
              <a:rPr lang="en-GB" sz="2600" dirty="0" err="1">
                <a:solidFill>
                  <a:schemeClr val="bg1">
                    <a:lumMod val="50000"/>
                  </a:schemeClr>
                </a:solidFill>
              </a:rPr>
              <a:t>halu</a:t>
            </a:r>
            <a:r>
              <a:rPr lang="en-GB" sz="2600" dirty="0">
                <a:solidFill>
                  <a:schemeClr val="bg1">
                    <a:lumMod val="50000"/>
                  </a:schemeClr>
                </a:solidFill>
              </a:rPr>
              <a:t> olla </a:t>
            </a:r>
            <a:r>
              <a:rPr lang="en-GB" sz="2600" dirty="0" err="1">
                <a:solidFill>
                  <a:schemeClr val="bg1">
                    <a:lumMod val="50000"/>
                  </a:schemeClr>
                </a:solidFill>
              </a:rPr>
              <a:t>muutoksen</a:t>
            </a:r>
            <a:r>
              <a:rPr lang="en-GB" sz="26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GB" sz="2600" dirty="0" err="1">
                <a:solidFill>
                  <a:schemeClr val="bg1">
                    <a:lumMod val="50000"/>
                  </a:schemeClr>
                </a:solidFill>
              </a:rPr>
              <a:t>tekijä</a:t>
            </a:r>
            <a:endParaRPr lang="en-GB" sz="2600" dirty="0">
              <a:solidFill>
                <a:schemeClr val="bg1">
                  <a:lumMod val="50000"/>
                </a:schemeClr>
              </a:solidFill>
            </a:endParaRPr>
          </a:p>
          <a:p>
            <a:pPr lvl="1"/>
            <a:endParaRPr lang="fi-FI" sz="2600" dirty="0"/>
          </a:p>
          <a:p>
            <a:pPr marL="0" indent="0">
              <a:buNone/>
            </a:pPr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777190B8-0069-4410-8452-7B0C74A8BBA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r>
              <a:rPr lang="fi-FI" dirty="0"/>
              <a:t>Rohkeus, </a:t>
            </a:r>
            <a:br>
              <a:rPr lang="fi-FI" dirty="0"/>
            </a:br>
            <a:r>
              <a:rPr lang="fi-FI" dirty="0"/>
              <a:t>kyky sietää epävarmuutta, taito löytää sopivat verkostot</a:t>
            </a:r>
          </a:p>
        </p:txBody>
      </p:sp>
    </p:spTree>
    <p:extLst>
      <p:ext uri="{BB962C8B-B14F-4D97-AF65-F5344CB8AC3E}">
        <p14:creationId xmlns:p14="http://schemas.microsoft.com/office/powerpoint/2010/main" val="17743706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KAURA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0B4933F74F3E5C40A4115C24726C7B1B" ma:contentTypeVersion="2" ma:contentTypeDescription="Luo uusi asiakirja." ma:contentTypeScope="" ma:versionID="d0e4255bdf1c3acdf046501b2cce66de">
  <xsd:schema xmlns:xsd="http://www.w3.org/2001/XMLSchema" xmlns:xs="http://www.w3.org/2001/XMLSchema" xmlns:p="http://schemas.microsoft.com/office/2006/metadata/properties" xmlns:ns2="8fae191c-3312-49a7-9a7d-e2f080e635f6" targetNamespace="http://schemas.microsoft.com/office/2006/metadata/properties" ma:root="true" ma:fieldsID="6fbe13d6484cf14b756e0b48a2b0a3dd" ns2:_="">
    <xsd:import namespace="8fae191c-3312-49a7-9a7d-e2f080e635f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ae191c-3312-49a7-9a7d-e2f080e635f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C2960C0-E512-4D7E-9525-AC5D445D437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fae191c-3312-49a7-9a7d-e2f080e635f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3B0EB87-710B-4798-947D-C890D98D71B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5059CC5-2665-4F09-A987-350CE1F7601C}">
  <ds:schemaRefs>
    <ds:schemaRef ds:uri="http://purl.org/dc/terms/"/>
    <ds:schemaRef ds:uri="http://schemas.microsoft.com/office/infopath/2007/PartnerControls"/>
    <ds:schemaRef ds:uri="8fae191c-3312-49a7-9a7d-e2f080e635f6"/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schemas.microsoft.com/office/2006/metadata/properties"/>
    <ds:schemaRef ds:uri="http://www.w3.org/XML/1998/namespac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877</TotalTime>
  <Words>2175</Words>
  <Application>Microsoft Office PowerPoint</Application>
  <PresentationFormat>Laajakuva</PresentationFormat>
  <Paragraphs>248</Paragraphs>
  <Slides>49</Slides>
  <Notes>1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49</vt:i4>
      </vt:variant>
    </vt:vector>
  </HeadingPairs>
  <TitlesOfParts>
    <vt:vector size="54" baseType="lpstr">
      <vt:lpstr>Aharoni</vt:lpstr>
      <vt:lpstr>Arial</vt:lpstr>
      <vt:lpstr>Calibri</vt:lpstr>
      <vt:lpstr>Calibri Light</vt:lpstr>
      <vt:lpstr>Office Theme</vt:lpstr>
      <vt:lpstr>PowerPoint-esitys</vt:lpstr>
      <vt:lpstr>Tämä tietopaketti perustuu e2 Tutkimuksen julkaisuun Startupin menestystekijät – tarkastelussa elintarvikeala ja tapaus Nyhtökaura (2020)  Raportin pääkirjoittaja on ETT Reetta Kivelä. Kivelän lisäksi raporttiin ovat kirjoittaneet VTT Jenni Simonen ja YTM Aino Heikkilä.   Raportti löytyy e2 Tutkimuksen sivuilta: www.e2.fi/julkaisut (ISBN 978-952-5895-86-5)   </vt:lpstr>
      <vt:lpstr>Sisällys</vt:lpstr>
      <vt:lpstr>OSA I: Mikä on startup?</vt:lpstr>
      <vt:lpstr>Mikä on startup?</vt:lpstr>
      <vt:lpstr>Startupin vaiheet</vt:lpstr>
      <vt:lpstr>Startupin perustajatiimi</vt:lpstr>
      <vt:lpstr>Menestyvän startupin takana on visionäärinen yrittäjä</vt:lpstr>
      <vt:lpstr>Monet persoonaan liittyvät piirteet korreloivat menestyksen kanssa (1/2) </vt:lpstr>
      <vt:lpstr>Monet persoonaan liittyvät piirteet korreloivat menestyksen kanssa (2/2) </vt:lpstr>
      <vt:lpstr>Tiimin osaaminen korostuu</vt:lpstr>
      <vt:lpstr>OSA II: Esikuvilla ja ympäristöllä on merkitystä</vt:lpstr>
      <vt:lpstr>Ympäristö kannustaa yrittämään</vt:lpstr>
      <vt:lpstr>Ongelma ja ratkaisu lähellä toisiaan </vt:lpstr>
      <vt:lpstr>Esikuvista voimaa</vt:lpstr>
      <vt:lpstr>Esikuviin kaivataan monipuolisuutta</vt:lpstr>
      <vt:lpstr>OSA III: Startup tarvitsee idean</vt:lpstr>
      <vt:lpstr>Startup tarvitsee idean</vt:lpstr>
      <vt:lpstr>Ideoita syntyy ja synnytetään</vt:lpstr>
      <vt:lpstr>Ideoita syntyy ja synnytetään</vt:lpstr>
      <vt:lpstr>Idea tarvitsee menestyäkseen sopivan ajan ja vauhdin (1/3)</vt:lpstr>
      <vt:lpstr>Idea tarvitsee menestyäkseen sopivan ajan ja vauhdin (2/3)</vt:lpstr>
      <vt:lpstr>Idea tarvitsee menestyäkseen sopivan ajan ja vauhdin (3/3)</vt:lpstr>
      <vt:lpstr>OSA IV: Innovaatioympäristön merkitys</vt:lpstr>
      <vt:lpstr>Innovaatioympäristö</vt:lpstr>
      <vt:lpstr>Hyötyä tiedonjaosta</vt:lpstr>
      <vt:lpstr>Joukkoälystä voimaa</vt:lpstr>
      <vt:lpstr>Innovatiivisuuden mittarit</vt:lpstr>
      <vt:lpstr>OSA V: Pelkkä idea ei riitä – startup-tarinoihin liittyy vahvasti rahoitus  </vt:lpstr>
      <vt:lpstr>Rahoitus (1/2)</vt:lpstr>
      <vt:lpstr>Rahoitus (2/2)</vt:lpstr>
      <vt:lpstr>Rahoitusta valtiontuista</vt:lpstr>
      <vt:lpstr>Agri-foodtech-startupien rahoituksen jakautuminen Saksassa (240 milj.€), Iso-Britanniassa (miljardi euroa) ja Ranskassa (450 milj.€). </vt:lpstr>
      <vt:lpstr>OSA VI: Ruoka-alan erityispiirteitä</vt:lpstr>
      <vt:lpstr>Ruoka-alan innovaatioympäristöt </vt:lpstr>
      <vt:lpstr>Suuret yritykset avainroolissa</vt:lpstr>
      <vt:lpstr>Poliittinen ohjaus vaikuttaa innovaatioympäristöön</vt:lpstr>
      <vt:lpstr>Kuluttajat ja ruokailmiöt</vt:lpstr>
      <vt:lpstr>Muutokset vaativat aikaa</vt:lpstr>
      <vt:lpstr>Kasvisruokamarkkinoilla muutoksia</vt:lpstr>
      <vt:lpstr>Ruoka-alan startupit ja ilmiöt</vt:lpstr>
      <vt:lpstr>Hyvä innovaatio leimahtaa ilmiöksi</vt:lpstr>
      <vt:lpstr>Edelläkävijät mahdollistavat ilmiön</vt:lpstr>
      <vt:lpstr>OSA VII: Startupin menestystekijöitä</vt:lpstr>
      <vt:lpstr>Yrittäjä</vt:lpstr>
      <vt:lpstr>Idea ja ajoitus</vt:lpstr>
      <vt:lpstr>Organisaatio</vt:lpstr>
      <vt:lpstr>Toimintaympäristö</vt:lpstr>
      <vt:lpstr>Lue koko julkaisu osoitteesta www.e2.fi/julkaisut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Aino Friman</dc:creator>
  <cp:lastModifiedBy>Aino Friman</cp:lastModifiedBy>
  <cp:revision>15</cp:revision>
  <dcterms:created xsi:type="dcterms:W3CDTF">2020-12-07T11:13:47Z</dcterms:created>
  <dcterms:modified xsi:type="dcterms:W3CDTF">2020-12-17T12:15:01Z</dcterms:modified>
</cp:coreProperties>
</file>