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4"/>
  </p:notesMasterIdLst>
  <p:sldIdLst>
    <p:sldId id="285" r:id="rId5"/>
    <p:sldId id="315" r:id="rId6"/>
    <p:sldId id="287" r:id="rId7"/>
    <p:sldId id="294" r:id="rId8"/>
    <p:sldId id="257" r:id="rId9"/>
    <p:sldId id="259" r:id="rId10"/>
    <p:sldId id="264" r:id="rId11"/>
    <p:sldId id="317" r:id="rId12"/>
    <p:sldId id="278" r:id="rId13"/>
    <p:sldId id="288" r:id="rId14"/>
    <p:sldId id="267" r:id="rId15"/>
    <p:sldId id="293" r:id="rId16"/>
    <p:sldId id="262" r:id="rId17"/>
    <p:sldId id="263" r:id="rId18"/>
    <p:sldId id="289" r:id="rId19"/>
    <p:sldId id="318" r:id="rId20"/>
    <p:sldId id="292" r:id="rId21"/>
    <p:sldId id="268" r:id="rId22"/>
    <p:sldId id="269" r:id="rId23"/>
    <p:sldId id="281" r:id="rId24"/>
    <p:sldId id="270" r:id="rId25"/>
    <p:sldId id="299" r:id="rId26"/>
    <p:sldId id="319" r:id="rId27"/>
    <p:sldId id="301" r:id="rId28"/>
    <p:sldId id="272" r:id="rId29"/>
    <p:sldId id="302" r:id="rId30"/>
    <p:sldId id="316" r:id="rId31"/>
    <p:sldId id="300" r:id="rId32"/>
    <p:sldId id="296" r:id="rId33"/>
    <p:sldId id="271" r:id="rId34"/>
    <p:sldId id="303" r:id="rId35"/>
    <p:sldId id="304" r:id="rId36"/>
    <p:sldId id="273" r:id="rId37"/>
    <p:sldId id="295" r:id="rId38"/>
    <p:sldId id="275" r:id="rId39"/>
    <p:sldId id="305" r:id="rId40"/>
    <p:sldId id="306" r:id="rId41"/>
    <p:sldId id="276" r:id="rId42"/>
    <p:sldId id="307" r:id="rId43"/>
    <p:sldId id="308" r:id="rId44"/>
    <p:sldId id="284" r:id="rId45"/>
    <p:sldId id="279" r:id="rId46"/>
    <p:sldId id="310" r:id="rId47"/>
    <p:sldId id="311" r:id="rId48"/>
    <p:sldId id="297" r:id="rId49"/>
    <p:sldId id="312" r:id="rId50"/>
    <p:sldId id="313" r:id="rId51"/>
    <p:sldId id="314" r:id="rId52"/>
    <p:sldId id="258" r:id="rId5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upin menestystekijät" id="{08337802-7198-409D-B8A6-D022EA10ED1B}">
          <p14:sldIdLst>
            <p14:sldId id="285"/>
            <p14:sldId id="315"/>
            <p14:sldId id="287"/>
          </p14:sldIdLst>
        </p14:section>
        <p14:section name="Mikä on startup?" id="{31F31989-F10B-4EC1-9D11-FF10C29D1499}">
          <p14:sldIdLst>
            <p14:sldId id="294"/>
            <p14:sldId id="257"/>
            <p14:sldId id="259"/>
            <p14:sldId id="264"/>
            <p14:sldId id="317"/>
            <p14:sldId id="278"/>
            <p14:sldId id="288"/>
            <p14:sldId id="267"/>
          </p14:sldIdLst>
        </p14:section>
        <p14:section name="Esikuvilla ja ympäristöllä on merkitystä" id="{667CE9B3-14E6-410B-A02B-AC04F0EE4A80}">
          <p14:sldIdLst>
            <p14:sldId id="293"/>
            <p14:sldId id="262"/>
            <p14:sldId id="263"/>
            <p14:sldId id="289"/>
            <p14:sldId id="318"/>
          </p14:sldIdLst>
        </p14:section>
        <p14:section name="Startup tarvitsee idean" id="{03426F7A-C15D-4B81-B19E-7312082C1F2A}">
          <p14:sldIdLst>
            <p14:sldId id="292"/>
            <p14:sldId id="268"/>
            <p14:sldId id="269"/>
            <p14:sldId id="281"/>
            <p14:sldId id="270"/>
            <p14:sldId id="299"/>
            <p14:sldId id="319"/>
          </p14:sldIdLst>
        </p14:section>
        <p14:section name="Innovaatioympäristön merkitys" id="{2CFD81F3-D0EF-4FF0-86F0-FEAA55109D49}">
          <p14:sldIdLst>
            <p14:sldId id="301"/>
            <p14:sldId id="272"/>
            <p14:sldId id="302"/>
            <p14:sldId id="316"/>
            <p14:sldId id="300"/>
          </p14:sldIdLst>
        </p14:section>
        <p14:section name="Pelkkä idea ei riitä" id="{BD011DF0-751C-4BD8-B67A-B155A8D15B5A}">
          <p14:sldIdLst>
            <p14:sldId id="296"/>
            <p14:sldId id="271"/>
            <p14:sldId id="303"/>
            <p14:sldId id="304"/>
            <p14:sldId id="273"/>
          </p14:sldIdLst>
        </p14:section>
        <p14:section name="Ruoka-alan erityispiirteet" id="{50889976-8DB5-4889-A1D2-E13FC6996502}">
          <p14:sldIdLst>
            <p14:sldId id="295"/>
            <p14:sldId id="275"/>
            <p14:sldId id="305"/>
            <p14:sldId id="306"/>
            <p14:sldId id="276"/>
            <p14:sldId id="307"/>
            <p14:sldId id="308"/>
            <p14:sldId id="284"/>
            <p14:sldId id="279"/>
            <p14:sldId id="310"/>
          </p14:sldIdLst>
        </p14:section>
        <p14:section name="Startupin menestystekijöitä" id="{1511B7A2-EFFF-4B89-A41E-F836CFC03CB4}">
          <p14:sldIdLst>
            <p14:sldId id="311"/>
            <p14:sldId id="297"/>
            <p14:sldId id="312"/>
            <p14:sldId id="313"/>
            <p14:sldId id="314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uni Lounasmaa" initials="JL" lastIdx="2" clrIdx="0">
    <p:extLst>
      <p:ext uri="{19B8F6BF-5375-455C-9EA6-DF929625EA0E}">
        <p15:presenceInfo xmlns:p15="http://schemas.microsoft.com/office/powerpoint/2012/main" userId="S::j.i.lounasmaa@student.henley.ac.uk::ff63c208-3969-48f5-9977-151ab032a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07F"/>
    <a:srgbClr val="4C2F92"/>
    <a:srgbClr val="EFB901"/>
    <a:srgbClr val="FFD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60649-EDEB-4DFE-94A5-02A7A1320EDA}" v="8" dt="2020-12-16T07:40:20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9" autoAdjust="0"/>
    <p:restoredTop sz="94796" autoAdjust="0"/>
  </p:normalViewPr>
  <p:slideViewPr>
    <p:cSldViewPr snapToGrid="0" snapToObjects="1">
      <p:cViewPr varScale="1">
        <p:scale>
          <a:sx n="71" d="100"/>
          <a:sy n="71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no Friman" userId="2c8dbab8-edb7-4c8f-9821-0930953b0113" providerId="ADAL" clId="{1DE60649-EDEB-4DFE-94A5-02A7A1320EDA}"/>
    <pc:docChg chg="undo custSel addSld delSld modSld sldOrd modSection">
      <pc:chgData name="Aino Friman" userId="2c8dbab8-edb7-4c8f-9821-0930953b0113" providerId="ADAL" clId="{1DE60649-EDEB-4DFE-94A5-02A7A1320EDA}" dt="2020-12-17T12:14:58.424" v="1411" actId="6549"/>
      <pc:docMkLst>
        <pc:docMk/>
      </pc:docMkLst>
      <pc:sldChg chg="modSp mod">
        <pc:chgData name="Aino Friman" userId="2c8dbab8-edb7-4c8f-9821-0930953b0113" providerId="ADAL" clId="{1DE60649-EDEB-4DFE-94A5-02A7A1320EDA}" dt="2020-12-16T07:35:13.982" v="1352" actId="20577"/>
        <pc:sldMkLst>
          <pc:docMk/>
          <pc:sldMk cId="3379481685" sldId="257"/>
        </pc:sldMkLst>
        <pc:spChg chg="mod">
          <ac:chgData name="Aino Friman" userId="2c8dbab8-edb7-4c8f-9821-0930953b0113" providerId="ADAL" clId="{1DE60649-EDEB-4DFE-94A5-02A7A1320EDA}" dt="2020-12-15T13:39:20.242" v="35" actId="207"/>
          <ac:spMkLst>
            <pc:docMk/>
            <pc:sldMk cId="3379481685" sldId="257"/>
            <ac:spMk id="3" creationId="{A317A720-A603-BA4A-A535-80EB392C23E0}"/>
          </ac:spMkLst>
        </pc:spChg>
        <pc:spChg chg="mod">
          <ac:chgData name="Aino Friman" userId="2c8dbab8-edb7-4c8f-9821-0930953b0113" providerId="ADAL" clId="{1DE60649-EDEB-4DFE-94A5-02A7A1320EDA}" dt="2020-12-16T07:35:13.982" v="1352" actId="20577"/>
          <ac:spMkLst>
            <pc:docMk/>
            <pc:sldMk cId="3379481685" sldId="257"/>
            <ac:spMk id="4" creationId="{8C410FF5-FA45-4E40-8AA2-699786789905}"/>
          </ac:spMkLst>
        </pc:spChg>
      </pc:sldChg>
      <pc:sldChg chg="modSp add del mod">
        <pc:chgData name="Aino Friman" userId="2c8dbab8-edb7-4c8f-9821-0930953b0113" providerId="ADAL" clId="{1DE60649-EDEB-4DFE-94A5-02A7A1320EDA}" dt="2020-12-15T13:47:56.319" v="215" actId="47"/>
        <pc:sldMkLst>
          <pc:docMk/>
          <pc:sldMk cId="395135498" sldId="261"/>
        </pc:sldMkLst>
        <pc:spChg chg="mod">
          <ac:chgData name="Aino Friman" userId="2c8dbab8-edb7-4c8f-9821-0930953b0113" providerId="ADAL" clId="{1DE60649-EDEB-4DFE-94A5-02A7A1320EDA}" dt="2020-12-15T13:41:38.884" v="136" actId="27636"/>
          <ac:spMkLst>
            <pc:docMk/>
            <pc:sldMk cId="395135498" sldId="261"/>
            <ac:spMk id="3" creationId="{19DC4B50-E670-4A71-B826-75B070E3D4D8}"/>
          </ac:spMkLst>
        </pc:spChg>
      </pc:sldChg>
      <pc:sldChg chg="modSp mod ord">
        <pc:chgData name="Aino Friman" userId="2c8dbab8-edb7-4c8f-9821-0930953b0113" providerId="ADAL" clId="{1DE60649-EDEB-4DFE-94A5-02A7A1320EDA}" dt="2020-12-15T14:33:01.001" v="932"/>
        <pc:sldMkLst>
          <pc:docMk/>
          <pc:sldMk cId="1610543174" sldId="262"/>
        </pc:sldMkLst>
        <pc:spChg chg="mod">
          <ac:chgData name="Aino Friman" userId="2c8dbab8-edb7-4c8f-9821-0930953b0113" providerId="ADAL" clId="{1DE60649-EDEB-4DFE-94A5-02A7A1320EDA}" dt="2020-12-15T13:54:59.319" v="375" actId="207"/>
          <ac:spMkLst>
            <pc:docMk/>
            <pc:sldMk cId="1610543174" sldId="262"/>
            <ac:spMk id="3" creationId="{F444AB5A-D584-4FA0-B7BF-D6797BE1CF25}"/>
          </ac:spMkLst>
        </pc:spChg>
        <pc:spChg chg="mod">
          <ac:chgData name="Aino Friman" userId="2c8dbab8-edb7-4c8f-9821-0930953b0113" providerId="ADAL" clId="{1DE60649-EDEB-4DFE-94A5-02A7A1320EDA}" dt="2020-12-15T13:55:38.725" v="389" actId="20577"/>
          <ac:spMkLst>
            <pc:docMk/>
            <pc:sldMk cId="1610543174" sldId="262"/>
            <ac:spMk id="4" creationId="{83EBA029-3448-4EC7-9A4B-752DC60214FF}"/>
          </ac:spMkLst>
        </pc:spChg>
      </pc:sldChg>
      <pc:sldChg chg="modSp mod ord">
        <pc:chgData name="Aino Friman" userId="2c8dbab8-edb7-4c8f-9821-0930953b0113" providerId="ADAL" clId="{1DE60649-EDEB-4DFE-94A5-02A7A1320EDA}" dt="2020-12-16T07:36:22.810" v="1353" actId="20577"/>
        <pc:sldMkLst>
          <pc:docMk/>
          <pc:sldMk cId="2036536039" sldId="263"/>
        </pc:sldMkLst>
        <pc:spChg chg="mod">
          <ac:chgData name="Aino Friman" userId="2c8dbab8-edb7-4c8f-9821-0930953b0113" providerId="ADAL" clId="{1DE60649-EDEB-4DFE-94A5-02A7A1320EDA}" dt="2020-12-15T14:06:03.214" v="512"/>
          <ac:spMkLst>
            <pc:docMk/>
            <pc:sldMk cId="2036536039" sldId="263"/>
            <ac:spMk id="2" creationId="{38C25E6D-9AC5-4515-B7A0-BA254AD5EA73}"/>
          </ac:spMkLst>
        </pc:spChg>
        <pc:spChg chg="mod">
          <ac:chgData name="Aino Friman" userId="2c8dbab8-edb7-4c8f-9821-0930953b0113" providerId="ADAL" clId="{1DE60649-EDEB-4DFE-94A5-02A7A1320EDA}" dt="2020-12-15T14:36:24.236" v="1004" actId="6549"/>
          <ac:spMkLst>
            <pc:docMk/>
            <pc:sldMk cId="2036536039" sldId="263"/>
            <ac:spMk id="3" creationId="{FCBD55EE-B35A-4F78-81E3-17B1A7B491F6}"/>
          </ac:spMkLst>
        </pc:spChg>
        <pc:spChg chg="mod">
          <ac:chgData name="Aino Friman" userId="2c8dbab8-edb7-4c8f-9821-0930953b0113" providerId="ADAL" clId="{1DE60649-EDEB-4DFE-94A5-02A7A1320EDA}" dt="2020-12-16T07:36:22.810" v="1353" actId="20577"/>
          <ac:spMkLst>
            <pc:docMk/>
            <pc:sldMk cId="2036536039" sldId="263"/>
            <ac:spMk id="4" creationId="{9E6D608F-D06B-4435-B441-9F693C6C6197}"/>
          </ac:spMkLst>
        </pc:spChg>
      </pc:sldChg>
      <pc:sldChg chg="modSp mod">
        <pc:chgData name="Aino Friman" userId="2c8dbab8-edb7-4c8f-9821-0930953b0113" providerId="ADAL" clId="{1DE60649-EDEB-4DFE-94A5-02A7A1320EDA}" dt="2020-12-15T13:40:14.662" v="70" actId="207"/>
        <pc:sldMkLst>
          <pc:docMk/>
          <pc:sldMk cId="2795429686" sldId="264"/>
        </pc:sldMkLst>
        <pc:spChg chg="mod">
          <ac:chgData name="Aino Friman" userId="2c8dbab8-edb7-4c8f-9821-0930953b0113" providerId="ADAL" clId="{1DE60649-EDEB-4DFE-94A5-02A7A1320EDA}" dt="2020-12-15T13:40:14.662" v="70" actId="207"/>
          <ac:spMkLst>
            <pc:docMk/>
            <pc:sldMk cId="2795429686" sldId="264"/>
            <ac:spMk id="4" creationId="{F531D17D-040D-49B7-8F85-8E57959AB6A8}"/>
          </ac:spMkLst>
        </pc:spChg>
      </pc:sldChg>
      <pc:sldChg chg="modSp mod ord">
        <pc:chgData name="Aino Friman" userId="2c8dbab8-edb7-4c8f-9821-0930953b0113" providerId="ADAL" clId="{1DE60649-EDEB-4DFE-94A5-02A7A1320EDA}" dt="2020-12-17T12:11:03.782" v="1404" actId="255"/>
        <pc:sldMkLst>
          <pc:docMk/>
          <pc:sldMk cId="3022388525" sldId="267"/>
        </pc:sldMkLst>
        <pc:spChg chg="mod">
          <ac:chgData name="Aino Friman" userId="2c8dbab8-edb7-4c8f-9821-0930953b0113" providerId="ADAL" clId="{1DE60649-EDEB-4DFE-94A5-02A7A1320EDA}" dt="2020-12-17T12:11:03.782" v="1404" actId="255"/>
          <ac:spMkLst>
            <pc:docMk/>
            <pc:sldMk cId="3022388525" sldId="267"/>
            <ac:spMk id="4" creationId="{5F082BE1-92E6-4E8A-B7F1-D029CAD4B1DA}"/>
          </ac:spMkLst>
        </pc:spChg>
      </pc:sldChg>
      <pc:sldChg chg="addSp delSp mod">
        <pc:chgData name="Aino Friman" userId="2c8dbab8-edb7-4c8f-9821-0930953b0113" providerId="ADAL" clId="{1DE60649-EDEB-4DFE-94A5-02A7A1320EDA}" dt="2020-12-15T14:40:06.707" v="1108" actId="22"/>
        <pc:sldMkLst>
          <pc:docMk/>
          <pc:sldMk cId="925077987" sldId="268"/>
        </pc:sldMkLst>
        <pc:spChg chg="add del">
          <ac:chgData name="Aino Friman" userId="2c8dbab8-edb7-4c8f-9821-0930953b0113" providerId="ADAL" clId="{1DE60649-EDEB-4DFE-94A5-02A7A1320EDA}" dt="2020-12-15T14:40:03.064" v="1106" actId="22"/>
          <ac:spMkLst>
            <pc:docMk/>
            <pc:sldMk cId="925077987" sldId="268"/>
            <ac:spMk id="6" creationId="{BD008C9F-F342-479D-8E56-8139086FC2B3}"/>
          </ac:spMkLst>
        </pc:spChg>
        <pc:spChg chg="add del">
          <ac:chgData name="Aino Friman" userId="2c8dbab8-edb7-4c8f-9821-0930953b0113" providerId="ADAL" clId="{1DE60649-EDEB-4DFE-94A5-02A7A1320EDA}" dt="2020-12-15T14:40:06.707" v="1108" actId="22"/>
          <ac:spMkLst>
            <pc:docMk/>
            <pc:sldMk cId="925077987" sldId="268"/>
            <ac:spMk id="8" creationId="{617AEFB4-7045-4AFA-AF15-A54E8F5C083C}"/>
          </ac:spMkLst>
        </pc:spChg>
      </pc:sldChg>
      <pc:sldChg chg="modSp mod">
        <pc:chgData name="Aino Friman" userId="2c8dbab8-edb7-4c8f-9821-0930953b0113" providerId="ADAL" clId="{1DE60649-EDEB-4DFE-94A5-02A7A1320EDA}" dt="2020-12-16T07:36:56.957" v="1356" actId="27636"/>
        <pc:sldMkLst>
          <pc:docMk/>
          <pc:sldMk cId="3030880291" sldId="269"/>
        </pc:sldMkLst>
        <pc:spChg chg="mod">
          <ac:chgData name="Aino Friman" userId="2c8dbab8-edb7-4c8f-9821-0930953b0113" providerId="ADAL" clId="{1DE60649-EDEB-4DFE-94A5-02A7A1320EDA}" dt="2020-12-16T07:36:56.957" v="1356" actId="27636"/>
          <ac:spMkLst>
            <pc:docMk/>
            <pc:sldMk cId="3030880291" sldId="269"/>
            <ac:spMk id="3" creationId="{B0A3C3DA-2B63-478A-A9CE-A65D3664DA5B}"/>
          </ac:spMkLst>
        </pc:spChg>
      </pc:sldChg>
      <pc:sldChg chg="modSp mod">
        <pc:chgData name="Aino Friman" userId="2c8dbab8-edb7-4c8f-9821-0930953b0113" providerId="ADAL" clId="{1DE60649-EDEB-4DFE-94A5-02A7A1320EDA}" dt="2020-12-16T07:37:28.290" v="1361" actId="1076"/>
        <pc:sldMkLst>
          <pc:docMk/>
          <pc:sldMk cId="3484466552" sldId="270"/>
        </pc:sldMkLst>
        <pc:spChg chg="mod">
          <ac:chgData name="Aino Friman" userId="2c8dbab8-edb7-4c8f-9821-0930953b0113" providerId="ADAL" clId="{1DE60649-EDEB-4DFE-94A5-02A7A1320EDA}" dt="2020-12-16T07:37:28.290" v="1361" actId="1076"/>
          <ac:spMkLst>
            <pc:docMk/>
            <pc:sldMk cId="3484466552" sldId="270"/>
            <ac:spMk id="3" creationId="{8C254570-E7D9-4943-951E-04EA49488E91}"/>
          </ac:spMkLst>
        </pc:spChg>
      </pc:sldChg>
      <pc:sldChg chg="modSp mod">
        <pc:chgData name="Aino Friman" userId="2c8dbab8-edb7-4c8f-9821-0930953b0113" providerId="ADAL" clId="{1DE60649-EDEB-4DFE-94A5-02A7A1320EDA}" dt="2020-12-16T07:39:05.239" v="1374" actId="255"/>
        <pc:sldMkLst>
          <pc:docMk/>
          <pc:sldMk cId="256273245" sldId="271"/>
        </pc:sldMkLst>
        <pc:spChg chg="mod">
          <ac:chgData name="Aino Friman" userId="2c8dbab8-edb7-4c8f-9821-0930953b0113" providerId="ADAL" clId="{1DE60649-EDEB-4DFE-94A5-02A7A1320EDA}" dt="2020-12-16T07:39:05.239" v="1374" actId="255"/>
          <ac:spMkLst>
            <pc:docMk/>
            <pc:sldMk cId="256273245" sldId="271"/>
            <ac:spMk id="3" creationId="{7FEDB9DF-0062-496F-A8A4-974120AFD0AB}"/>
          </ac:spMkLst>
        </pc:spChg>
        <pc:spChg chg="mod">
          <ac:chgData name="Aino Friman" userId="2c8dbab8-edb7-4c8f-9821-0930953b0113" providerId="ADAL" clId="{1DE60649-EDEB-4DFE-94A5-02A7A1320EDA}" dt="2020-12-15T14:55:31.224" v="1233" actId="14100"/>
          <ac:spMkLst>
            <pc:docMk/>
            <pc:sldMk cId="256273245" sldId="271"/>
            <ac:spMk id="4" creationId="{E255ED9F-927C-4894-892B-83FF548554DE}"/>
          </ac:spMkLst>
        </pc:spChg>
      </pc:sldChg>
      <pc:sldChg chg="modSp mod">
        <pc:chgData name="Aino Friman" userId="2c8dbab8-edb7-4c8f-9821-0930953b0113" providerId="ADAL" clId="{1DE60649-EDEB-4DFE-94A5-02A7A1320EDA}" dt="2020-12-16T07:38:07.606" v="1365" actId="255"/>
        <pc:sldMkLst>
          <pc:docMk/>
          <pc:sldMk cId="2932175432" sldId="272"/>
        </pc:sldMkLst>
        <pc:spChg chg="mod">
          <ac:chgData name="Aino Friman" userId="2c8dbab8-edb7-4c8f-9821-0930953b0113" providerId="ADAL" clId="{1DE60649-EDEB-4DFE-94A5-02A7A1320EDA}" dt="2020-12-16T07:38:07.606" v="1365" actId="255"/>
          <ac:spMkLst>
            <pc:docMk/>
            <pc:sldMk cId="2932175432" sldId="272"/>
            <ac:spMk id="3" creationId="{1AAEE506-7766-4E2C-A1A6-1ADBE434D2F3}"/>
          </ac:spMkLst>
        </pc:spChg>
      </pc:sldChg>
      <pc:sldChg chg="modSp mod">
        <pc:chgData name="Aino Friman" userId="2c8dbab8-edb7-4c8f-9821-0930953b0113" providerId="ADAL" clId="{1DE60649-EDEB-4DFE-94A5-02A7A1320EDA}" dt="2020-12-17T12:14:27.186" v="1410" actId="255"/>
        <pc:sldMkLst>
          <pc:docMk/>
          <pc:sldMk cId="4105424221" sldId="275"/>
        </pc:sldMkLst>
        <pc:spChg chg="mod">
          <ac:chgData name="Aino Friman" userId="2c8dbab8-edb7-4c8f-9821-0930953b0113" providerId="ADAL" clId="{1DE60649-EDEB-4DFE-94A5-02A7A1320EDA}" dt="2020-12-17T12:14:27.186" v="1410" actId="255"/>
          <ac:spMkLst>
            <pc:docMk/>
            <pc:sldMk cId="4105424221" sldId="275"/>
            <ac:spMk id="3" creationId="{88E511F9-63C0-4B2D-B09C-F63C84A21594}"/>
          </ac:spMkLst>
        </pc:spChg>
      </pc:sldChg>
      <pc:sldChg chg="modSp mod">
        <pc:chgData name="Aino Friman" userId="2c8dbab8-edb7-4c8f-9821-0930953b0113" providerId="ADAL" clId="{1DE60649-EDEB-4DFE-94A5-02A7A1320EDA}" dt="2020-12-16T07:40:54.609" v="1393" actId="27636"/>
        <pc:sldMkLst>
          <pc:docMk/>
          <pc:sldMk cId="2624202225" sldId="276"/>
        </pc:sldMkLst>
        <pc:spChg chg="mod">
          <ac:chgData name="Aino Friman" userId="2c8dbab8-edb7-4c8f-9821-0930953b0113" providerId="ADAL" clId="{1DE60649-EDEB-4DFE-94A5-02A7A1320EDA}" dt="2020-12-16T07:40:54.609" v="1393" actId="27636"/>
          <ac:spMkLst>
            <pc:docMk/>
            <pc:sldMk cId="2624202225" sldId="276"/>
            <ac:spMk id="3" creationId="{F21285C5-DBE6-4DE6-A722-1F90D5DB66B2}"/>
          </ac:spMkLst>
        </pc:spChg>
      </pc:sldChg>
      <pc:sldChg chg="modSp mod">
        <pc:chgData name="Aino Friman" userId="2c8dbab8-edb7-4c8f-9821-0930953b0113" providerId="ADAL" clId="{1DE60649-EDEB-4DFE-94A5-02A7A1320EDA}" dt="2020-12-15T13:50:43.558" v="274" actId="255"/>
        <pc:sldMkLst>
          <pc:docMk/>
          <pc:sldMk cId="1774370629" sldId="278"/>
        </pc:sldMkLst>
        <pc:spChg chg="mod">
          <ac:chgData name="Aino Friman" userId="2c8dbab8-edb7-4c8f-9821-0930953b0113" providerId="ADAL" clId="{1DE60649-EDEB-4DFE-94A5-02A7A1320EDA}" dt="2020-12-15T13:50:43.558" v="274" actId="255"/>
          <ac:spMkLst>
            <pc:docMk/>
            <pc:sldMk cId="1774370629" sldId="278"/>
            <ac:spMk id="3" creationId="{BB45796F-A631-4AA5-B1D6-AD53526CB0BA}"/>
          </ac:spMkLst>
        </pc:spChg>
      </pc:sldChg>
      <pc:sldChg chg="modSp mod">
        <pc:chgData name="Aino Friman" userId="2c8dbab8-edb7-4c8f-9821-0930953b0113" providerId="ADAL" clId="{1DE60649-EDEB-4DFE-94A5-02A7A1320EDA}" dt="2020-12-16T07:41:35.786" v="1398" actId="1076"/>
        <pc:sldMkLst>
          <pc:docMk/>
          <pc:sldMk cId="4156857813" sldId="279"/>
        </pc:sldMkLst>
        <pc:spChg chg="mod">
          <ac:chgData name="Aino Friman" userId="2c8dbab8-edb7-4c8f-9821-0930953b0113" providerId="ADAL" clId="{1DE60649-EDEB-4DFE-94A5-02A7A1320EDA}" dt="2020-12-16T07:41:35.786" v="1398" actId="1076"/>
          <ac:spMkLst>
            <pc:docMk/>
            <pc:sldMk cId="4156857813" sldId="279"/>
            <ac:spMk id="3" creationId="{80C2D062-AE9A-4F19-9D06-687BBD155C11}"/>
          </ac:spMkLst>
        </pc:spChg>
        <pc:spChg chg="mod">
          <ac:chgData name="Aino Friman" userId="2c8dbab8-edb7-4c8f-9821-0930953b0113" providerId="ADAL" clId="{1DE60649-EDEB-4DFE-94A5-02A7A1320EDA}" dt="2020-12-15T15:04:01.450" v="1351" actId="207"/>
          <ac:spMkLst>
            <pc:docMk/>
            <pc:sldMk cId="4156857813" sldId="279"/>
            <ac:spMk id="4" creationId="{07FD77D6-9E72-4B49-8E1E-E6201DD70B3F}"/>
          </ac:spMkLst>
        </pc:spChg>
      </pc:sldChg>
      <pc:sldChg chg="add del">
        <pc:chgData name="Aino Friman" userId="2c8dbab8-edb7-4c8f-9821-0930953b0113" providerId="ADAL" clId="{1DE60649-EDEB-4DFE-94A5-02A7A1320EDA}" dt="2020-12-15T14:31:17.269" v="928" actId="47"/>
        <pc:sldMkLst>
          <pc:docMk/>
          <pc:sldMk cId="1522914313" sldId="280"/>
        </pc:sldMkLst>
      </pc:sldChg>
      <pc:sldChg chg="modSp mod">
        <pc:chgData name="Aino Friman" userId="2c8dbab8-edb7-4c8f-9821-0930953b0113" providerId="ADAL" clId="{1DE60649-EDEB-4DFE-94A5-02A7A1320EDA}" dt="2020-12-15T14:44:19.439" v="1141" actId="207"/>
        <pc:sldMkLst>
          <pc:docMk/>
          <pc:sldMk cId="2225811752" sldId="281"/>
        </pc:sldMkLst>
        <pc:spChg chg="mod">
          <ac:chgData name="Aino Friman" userId="2c8dbab8-edb7-4c8f-9821-0930953b0113" providerId="ADAL" clId="{1DE60649-EDEB-4DFE-94A5-02A7A1320EDA}" dt="2020-12-15T14:43:36.503" v="1127" actId="207"/>
          <ac:spMkLst>
            <pc:docMk/>
            <pc:sldMk cId="2225811752" sldId="281"/>
            <ac:spMk id="3" creationId="{9240E8B3-56A1-4D5B-8676-6AB3C0D3784E}"/>
          </ac:spMkLst>
        </pc:spChg>
        <pc:spChg chg="mod">
          <ac:chgData name="Aino Friman" userId="2c8dbab8-edb7-4c8f-9821-0930953b0113" providerId="ADAL" clId="{1DE60649-EDEB-4DFE-94A5-02A7A1320EDA}" dt="2020-12-15T14:44:19.439" v="1141" actId="207"/>
          <ac:spMkLst>
            <pc:docMk/>
            <pc:sldMk cId="2225811752" sldId="281"/>
            <ac:spMk id="4" creationId="{849C3A83-C707-479B-9E93-1647A05F9A14}"/>
          </ac:spMkLst>
        </pc:spChg>
      </pc:sldChg>
      <pc:sldChg chg="delSp modSp mod">
        <pc:chgData name="Aino Friman" userId="2c8dbab8-edb7-4c8f-9821-0930953b0113" providerId="ADAL" clId="{1DE60649-EDEB-4DFE-94A5-02A7A1320EDA}" dt="2020-12-16T10:30:29.202" v="1402" actId="478"/>
        <pc:sldMkLst>
          <pc:docMk/>
          <pc:sldMk cId="1948544940" sldId="285"/>
        </pc:sldMkLst>
        <pc:spChg chg="del mod">
          <ac:chgData name="Aino Friman" userId="2c8dbab8-edb7-4c8f-9821-0930953b0113" providerId="ADAL" clId="{1DE60649-EDEB-4DFE-94A5-02A7A1320EDA}" dt="2020-12-16T10:30:29.202" v="1402" actId="478"/>
          <ac:spMkLst>
            <pc:docMk/>
            <pc:sldMk cId="1948544940" sldId="285"/>
            <ac:spMk id="6" creationId="{37B64588-A01E-C844-8D35-39F4F8FAF6A5}"/>
          </ac:spMkLst>
        </pc:spChg>
      </pc:sldChg>
      <pc:sldChg chg="modSp mod">
        <pc:chgData name="Aino Friman" userId="2c8dbab8-edb7-4c8f-9821-0930953b0113" providerId="ADAL" clId="{1DE60649-EDEB-4DFE-94A5-02A7A1320EDA}" dt="2020-12-15T14:34:09.228" v="975" actId="5793"/>
        <pc:sldMkLst>
          <pc:docMk/>
          <pc:sldMk cId="4141924684" sldId="287"/>
        </pc:sldMkLst>
        <pc:spChg chg="mod">
          <ac:chgData name="Aino Friman" userId="2c8dbab8-edb7-4c8f-9821-0930953b0113" providerId="ADAL" clId="{1DE60649-EDEB-4DFE-94A5-02A7A1320EDA}" dt="2020-12-15T14:34:09.228" v="975" actId="5793"/>
          <ac:spMkLst>
            <pc:docMk/>
            <pc:sldMk cId="4141924684" sldId="287"/>
            <ac:spMk id="5" creationId="{4F52F4F7-274E-4D4C-B440-1A958F27F281}"/>
          </ac:spMkLst>
        </pc:spChg>
      </pc:sldChg>
      <pc:sldChg chg="modSp mod">
        <pc:chgData name="Aino Friman" userId="2c8dbab8-edb7-4c8f-9821-0930953b0113" providerId="ADAL" clId="{1DE60649-EDEB-4DFE-94A5-02A7A1320EDA}" dt="2020-12-15T13:54:25.577" v="374" actId="20577"/>
        <pc:sldMkLst>
          <pc:docMk/>
          <pc:sldMk cId="3739891763" sldId="288"/>
        </pc:sldMkLst>
        <pc:spChg chg="mod">
          <ac:chgData name="Aino Friman" userId="2c8dbab8-edb7-4c8f-9821-0930953b0113" providerId="ADAL" clId="{1DE60649-EDEB-4DFE-94A5-02A7A1320EDA}" dt="2020-12-15T13:54:25.577" v="374" actId="20577"/>
          <ac:spMkLst>
            <pc:docMk/>
            <pc:sldMk cId="3739891763" sldId="288"/>
            <ac:spMk id="4" creationId="{3013EAF5-354C-487A-8A81-DE5529CFE03D}"/>
          </ac:spMkLst>
        </pc:spChg>
      </pc:sldChg>
      <pc:sldChg chg="modSp mod delCm">
        <pc:chgData name="Aino Friman" userId="2c8dbab8-edb7-4c8f-9821-0930953b0113" providerId="ADAL" clId="{1DE60649-EDEB-4DFE-94A5-02A7A1320EDA}" dt="2020-12-16T07:36:29.160" v="1354" actId="20577"/>
        <pc:sldMkLst>
          <pc:docMk/>
          <pc:sldMk cId="2847593130" sldId="289"/>
        </pc:sldMkLst>
        <pc:spChg chg="mod">
          <ac:chgData name="Aino Friman" userId="2c8dbab8-edb7-4c8f-9821-0930953b0113" providerId="ADAL" clId="{1DE60649-EDEB-4DFE-94A5-02A7A1320EDA}" dt="2020-12-15T14:20:33.959" v="579" actId="27636"/>
          <ac:spMkLst>
            <pc:docMk/>
            <pc:sldMk cId="2847593130" sldId="289"/>
            <ac:spMk id="3" creationId="{691723D0-B01C-4CC2-BB57-1A430C902A4B}"/>
          </ac:spMkLst>
        </pc:spChg>
        <pc:spChg chg="mod">
          <ac:chgData name="Aino Friman" userId="2c8dbab8-edb7-4c8f-9821-0930953b0113" providerId="ADAL" clId="{1DE60649-EDEB-4DFE-94A5-02A7A1320EDA}" dt="2020-12-16T07:36:29.160" v="1354" actId="20577"/>
          <ac:spMkLst>
            <pc:docMk/>
            <pc:sldMk cId="2847593130" sldId="289"/>
            <ac:spMk id="4" creationId="{082C6962-3EA2-48F8-BD50-C0824BCF0521}"/>
          </ac:spMkLst>
        </pc:spChg>
      </pc:sldChg>
      <pc:sldChg chg="modSp del mod">
        <pc:chgData name="Aino Friman" userId="2c8dbab8-edb7-4c8f-9821-0930953b0113" providerId="ADAL" clId="{1DE60649-EDEB-4DFE-94A5-02A7A1320EDA}" dt="2020-12-15T14:30:08.617" v="926" actId="47"/>
        <pc:sldMkLst>
          <pc:docMk/>
          <pc:sldMk cId="3766707252" sldId="290"/>
        </pc:sldMkLst>
        <pc:spChg chg="mod">
          <ac:chgData name="Aino Friman" userId="2c8dbab8-edb7-4c8f-9821-0930953b0113" providerId="ADAL" clId="{1DE60649-EDEB-4DFE-94A5-02A7A1320EDA}" dt="2020-12-15T14:15:20.738" v="560" actId="27636"/>
          <ac:spMkLst>
            <pc:docMk/>
            <pc:sldMk cId="3766707252" sldId="290"/>
            <ac:spMk id="2" creationId="{5F8FE29D-76B7-4513-84D8-412D45B26BB0}"/>
          </ac:spMkLst>
        </pc:spChg>
        <pc:spChg chg="mod">
          <ac:chgData name="Aino Friman" userId="2c8dbab8-edb7-4c8f-9821-0930953b0113" providerId="ADAL" clId="{1DE60649-EDEB-4DFE-94A5-02A7A1320EDA}" dt="2020-12-15T14:17:59.636" v="562" actId="21"/>
          <ac:spMkLst>
            <pc:docMk/>
            <pc:sldMk cId="3766707252" sldId="290"/>
            <ac:spMk id="3" creationId="{AE1E3A36-0D23-4312-9A07-B6B7866ACA4F}"/>
          </ac:spMkLst>
        </pc:spChg>
      </pc:sldChg>
      <pc:sldChg chg="modSp mod">
        <pc:chgData name="Aino Friman" userId="2c8dbab8-edb7-4c8f-9821-0930953b0113" providerId="ADAL" clId="{1DE60649-EDEB-4DFE-94A5-02A7A1320EDA}" dt="2020-12-15T14:33:55.327" v="953" actId="6549"/>
        <pc:sldMkLst>
          <pc:docMk/>
          <pc:sldMk cId="3218944045" sldId="293"/>
        </pc:sldMkLst>
        <pc:spChg chg="mod">
          <ac:chgData name="Aino Friman" userId="2c8dbab8-edb7-4c8f-9821-0930953b0113" providerId="ADAL" clId="{1DE60649-EDEB-4DFE-94A5-02A7A1320EDA}" dt="2020-12-15T14:33:55.327" v="953" actId="6549"/>
          <ac:spMkLst>
            <pc:docMk/>
            <pc:sldMk cId="3218944045" sldId="293"/>
            <ac:spMk id="2" creationId="{64970D7F-3D03-4D29-A9CB-8A7F466F715D}"/>
          </ac:spMkLst>
        </pc:spChg>
      </pc:sldChg>
      <pc:sldChg chg="modSp del mod">
        <pc:chgData name="Aino Friman" userId="2c8dbab8-edb7-4c8f-9821-0930953b0113" providerId="ADAL" clId="{1DE60649-EDEB-4DFE-94A5-02A7A1320EDA}" dt="2020-12-15T14:50:57.902" v="1185" actId="47"/>
        <pc:sldMkLst>
          <pc:docMk/>
          <pc:sldMk cId="2333884766" sldId="298"/>
        </pc:sldMkLst>
        <pc:spChg chg="mod">
          <ac:chgData name="Aino Friman" userId="2c8dbab8-edb7-4c8f-9821-0930953b0113" providerId="ADAL" clId="{1DE60649-EDEB-4DFE-94A5-02A7A1320EDA}" dt="2020-12-15T14:50:47.134" v="1184" actId="27636"/>
          <ac:spMkLst>
            <pc:docMk/>
            <pc:sldMk cId="2333884766" sldId="298"/>
            <ac:spMk id="3" creationId="{F7B45829-2253-4D7F-A038-0DE8B8C26C99}"/>
          </ac:spMkLst>
        </pc:spChg>
        <pc:spChg chg="mod">
          <ac:chgData name="Aino Friman" userId="2c8dbab8-edb7-4c8f-9821-0930953b0113" providerId="ADAL" clId="{1DE60649-EDEB-4DFE-94A5-02A7A1320EDA}" dt="2020-12-15T14:46:14.177" v="1147" actId="27636"/>
          <ac:spMkLst>
            <pc:docMk/>
            <pc:sldMk cId="2333884766" sldId="298"/>
            <ac:spMk id="4" creationId="{3FA450FD-0824-434A-A1B0-694FD654E91F}"/>
          </ac:spMkLst>
        </pc:spChg>
      </pc:sldChg>
      <pc:sldChg chg="addSp delSp mod">
        <pc:chgData name="Aino Friman" userId="2c8dbab8-edb7-4c8f-9821-0930953b0113" providerId="ADAL" clId="{1DE60649-EDEB-4DFE-94A5-02A7A1320EDA}" dt="2020-12-15T14:45:39.241" v="1144" actId="22"/>
        <pc:sldMkLst>
          <pc:docMk/>
          <pc:sldMk cId="4186357070" sldId="299"/>
        </pc:sldMkLst>
        <pc:spChg chg="add del">
          <ac:chgData name="Aino Friman" userId="2c8dbab8-edb7-4c8f-9821-0930953b0113" providerId="ADAL" clId="{1DE60649-EDEB-4DFE-94A5-02A7A1320EDA}" dt="2020-12-15T14:45:39.241" v="1144" actId="22"/>
          <ac:spMkLst>
            <pc:docMk/>
            <pc:sldMk cId="4186357070" sldId="299"/>
            <ac:spMk id="6" creationId="{99D4FC03-33F5-4D57-9F00-64202AC9C342}"/>
          </ac:spMkLst>
        </pc:spChg>
      </pc:sldChg>
      <pc:sldChg chg="modSp mod">
        <pc:chgData name="Aino Friman" userId="2c8dbab8-edb7-4c8f-9821-0930953b0113" providerId="ADAL" clId="{1DE60649-EDEB-4DFE-94A5-02A7A1320EDA}" dt="2020-12-17T12:13:33.530" v="1408" actId="255"/>
        <pc:sldMkLst>
          <pc:docMk/>
          <pc:sldMk cId="237011362" sldId="300"/>
        </pc:sldMkLst>
        <pc:spChg chg="mod">
          <ac:chgData name="Aino Friman" userId="2c8dbab8-edb7-4c8f-9821-0930953b0113" providerId="ADAL" clId="{1DE60649-EDEB-4DFE-94A5-02A7A1320EDA}" dt="2020-12-17T12:13:33.530" v="1408" actId="255"/>
          <ac:spMkLst>
            <pc:docMk/>
            <pc:sldMk cId="237011362" sldId="300"/>
            <ac:spMk id="3" creationId="{6CE6DE8E-E5D9-42B5-8106-C57BEFAF01E3}"/>
          </ac:spMkLst>
        </pc:spChg>
      </pc:sldChg>
      <pc:sldChg chg="modSp mod">
        <pc:chgData name="Aino Friman" userId="2c8dbab8-edb7-4c8f-9821-0930953b0113" providerId="ADAL" clId="{1DE60649-EDEB-4DFE-94A5-02A7A1320EDA}" dt="2020-12-16T07:38:17.954" v="1367" actId="27636"/>
        <pc:sldMkLst>
          <pc:docMk/>
          <pc:sldMk cId="2401935730" sldId="302"/>
        </pc:sldMkLst>
        <pc:spChg chg="mod">
          <ac:chgData name="Aino Friman" userId="2c8dbab8-edb7-4c8f-9821-0930953b0113" providerId="ADAL" clId="{1DE60649-EDEB-4DFE-94A5-02A7A1320EDA}" dt="2020-12-16T07:38:17.954" v="1367" actId="27636"/>
          <ac:spMkLst>
            <pc:docMk/>
            <pc:sldMk cId="2401935730" sldId="302"/>
            <ac:spMk id="3" creationId="{F8384A26-7B91-4CDF-BF61-E230AB27A3C5}"/>
          </ac:spMkLst>
        </pc:spChg>
      </pc:sldChg>
      <pc:sldChg chg="modSp mod delCm modCm">
        <pc:chgData name="Aino Friman" userId="2c8dbab8-edb7-4c8f-9821-0930953b0113" providerId="ADAL" clId="{1DE60649-EDEB-4DFE-94A5-02A7A1320EDA}" dt="2020-12-16T07:39:17.174" v="1375" actId="14100"/>
        <pc:sldMkLst>
          <pc:docMk/>
          <pc:sldMk cId="3259353995" sldId="303"/>
        </pc:sldMkLst>
        <pc:spChg chg="mod">
          <ac:chgData name="Aino Friman" userId="2c8dbab8-edb7-4c8f-9821-0930953b0113" providerId="ADAL" clId="{1DE60649-EDEB-4DFE-94A5-02A7A1320EDA}" dt="2020-12-16T07:39:17.174" v="1375" actId="14100"/>
          <ac:spMkLst>
            <pc:docMk/>
            <pc:sldMk cId="3259353995" sldId="303"/>
            <ac:spMk id="3" creationId="{123A0214-3442-4033-AA35-CB3B4D04F9A6}"/>
          </ac:spMkLst>
        </pc:spChg>
      </pc:sldChg>
      <pc:sldChg chg="modSp mod">
        <pc:chgData name="Aino Friman" userId="2c8dbab8-edb7-4c8f-9821-0930953b0113" providerId="ADAL" clId="{1DE60649-EDEB-4DFE-94A5-02A7A1320EDA}" dt="2020-12-16T09:07:26.242" v="1400" actId="27636"/>
        <pc:sldMkLst>
          <pc:docMk/>
          <pc:sldMk cId="978182988" sldId="304"/>
        </pc:sldMkLst>
        <pc:spChg chg="mod">
          <ac:chgData name="Aino Friman" userId="2c8dbab8-edb7-4c8f-9821-0930953b0113" providerId="ADAL" clId="{1DE60649-EDEB-4DFE-94A5-02A7A1320EDA}" dt="2020-12-16T09:07:26.242" v="1400" actId="27636"/>
          <ac:spMkLst>
            <pc:docMk/>
            <pc:sldMk cId="978182988" sldId="304"/>
            <ac:spMk id="3" creationId="{98B1909E-4105-4CF0-BD84-175761069EBC}"/>
          </ac:spMkLst>
        </pc:spChg>
      </pc:sldChg>
      <pc:sldChg chg="modSp mod">
        <pc:chgData name="Aino Friman" userId="2c8dbab8-edb7-4c8f-9821-0930953b0113" providerId="ADAL" clId="{1DE60649-EDEB-4DFE-94A5-02A7A1320EDA}" dt="2020-12-16T07:40:25.621" v="1388" actId="255"/>
        <pc:sldMkLst>
          <pc:docMk/>
          <pc:sldMk cId="2269376833" sldId="305"/>
        </pc:sldMkLst>
        <pc:spChg chg="mod">
          <ac:chgData name="Aino Friman" userId="2c8dbab8-edb7-4c8f-9821-0930953b0113" providerId="ADAL" clId="{1DE60649-EDEB-4DFE-94A5-02A7A1320EDA}" dt="2020-12-16T07:40:25.621" v="1388" actId="255"/>
          <ac:spMkLst>
            <pc:docMk/>
            <pc:sldMk cId="2269376833" sldId="305"/>
            <ac:spMk id="3" creationId="{A5FAE61B-314A-47CD-B125-306C641D89D1}"/>
          </ac:spMkLst>
        </pc:spChg>
      </pc:sldChg>
      <pc:sldChg chg="modSp mod">
        <pc:chgData name="Aino Friman" userId="2c8dbab8-edb7-4c8f-9821-0930953b0113" providerId="ADAL" clId="{1DE60649-EDEB-4DFE-94A5-02A7A1320EDA}" dt="2020-12-16T07:40:38.821" v="1391" actId="14100"/>
        <pc:sldMkLst>
          <pc:docMk/>
          <pc:sldMk cId="2777700833" sldId="306"/>
        </pc:sldMkLst>
        <pc:spChg chg="mod">
          <ac:chgData name="Aino Friman" userId="2c8dbab8-edb7-4c8f-9821-0930953b0113" providerId="ADAL" clId="{1DE60649-EDEB-4DFE-94A5-02A7A1320EDA}" dt="2020-12-16T07:40:38.821" v="1391" actId="14100"/>
          <ac:spMkLst>
            <pc:docMk/>
            <pc:sldMk cId="2777700833" sldId="306"/>
            <ac:spMk id="3" creationId="{08DD929E-E100-4A0F-984E-2DD7F23C2DDE}"/>
          </ac:spMkLst>
        </pc:spChg>
      </pc:sldChg>
      <pc:sldChg chg="modSp mod">
        <pc:chgData name="Aino Friman" userId="2c8dbab8-edb7-4c8f-9821-0930953b0113" providerId="ADAL" clId="{1DE60649-EDEB-4DFE-94A5-02A7A1320EDA}" dt="2020-12-16T07:41:06.461" v="1395" actId="2711"/>
        <pc:sldMkLst>
          <pc:docMk/>
          <pc:sldMk cId="3543369157" sldId="307"/>
        </pc:sldMkLst>
        <pc:spChg chg="mod">
          <ac:chgData name="Aino Friman" userId="2c8dbab8-edb7-4c8f-9821-0930953b0113" providerId="ADAL" clId="{1DE60649-EDEB-4DFE-94A5-02A7A1320EDA}" dt="2020-12-16T07:41:06.461" v="1395" actId="2711"/>
          <ac:spMkLst>
            <pc:docMk/>
            <pc:sldMk cId="3543369157" sldId="307"/>
            <ac:spMk id="3" creationId="{F34560DC-CC01-4F8D-87D2-621CD98438F7}"/>
          </ac:spMkLst>
        </pc:spChg>
      </pc:sldChg>
      <pc:sldChg chg="modSp mod">
        <pc:chgData name="Aino Friman" userId="2c8dbab8-edb7-4c8f-9821-0930953b0113" providerId="ADAL" clId="{1DE60649-EDEB-4DFE-94A5-02A7A1320EDA}" dt="2020-12-17T12:14:58.424" v="1411" actId="6549"/>
        <pc:sldMkLst>
          <pc:docMk/>
          <pc:sldMk cId="2986607330" sldId="308"/>
        </pc:sldMkLst>
        <pc:spChg chg="mod">
          <ac:chgData name="Aino Friman" userId="2c8dbab8-edb7-4c8f-9821-0930953b0113" providerId="ADAL" clId="{1DE60649-EDEB-4DFE-94A5-02A7A1320EDA}" dt="2020-12-16T07:41:20.396" v="1397" actId="255"/>
          <ac:spMkLst>
            <pc:docMk/>
            <pc:sldMk cId="2986607330" sldId="308"/>
            <ac:spMk id="3" creationId="{D6E76BA5-2BC1-45D8-BFFA-41C312462EB1}"/>
          </ac:spMkLst>
        </pc:spChg>
        <pc:spChg chg="mod">
          <ac:chgData name="Aino Friman" userId="2c8dbab8-edb7-4c8f-9821-0930953b0113" providerId="ADAL" clId="{1DE60649-EDEB-4DFE-94A5-02A7A1320EDA}" dt="2020-12-17T12:14:58.424" v="1411" actId="6549"/>
          <ac:spMkLst>
            <pc:docMk/>
            <pc:sldMk cId="2986607330" sldId="308"/>
            <ac:spMk id="4" creationId="{28EEFF77-75B2-40B5-A16C-A990AF482AD6}"/>
          </ac:spMkLst>
        </pc:spChg>
      </pc:sldChg>
      <pc:sldChg chg="modSp mod">
        <pc:chgData name="Aino Friman" userId="2c8dbab8-edb7-4c8f-9821-0930953b0113" providerId="ADAL" clId="{1DE60649-EDEB-4DFE-94A5-02A7A1320EDA}" dt="2020-12-15T13:34:31.381" v="0"/>
        <pc:sldMkLst>
          <pc:docMk/>
          <pc:sldMk cId="2524359993" sldId="315"/>
        </pc:sldMkLst>
        <pc:spChg chg="mod">
          <ac:chgData name="Aino Friman" userId="2c8dbab8-edb7-4c8f-9821-0930953b0113" providerId="ADAL" clId="{1DE60649-EDEB-4DFE-94A5-02A7A1320EDA}" dt="2020-12-15T13:34:31.381" v="0"/>
          <ac:spMkLst>
            <pc:docMk/>
            <pc:sldMk cId="2524359993" sldId="315"/>
            <ac:spMk id="2" creationId="{B3EA3758-28F6-4E2E-8CCF-9B6DACF4F0F0}"/>
          </ac:spMkLst>
        </pc:spChg>
      </pc:sldChg>
      <pc:sldChg chg="modSp del mod">
        <pc:chgData name="Aino Friman" userId="2c8dbab8-edb7-4c8f-9821-0930953b0113" providerId="ADAL" clId="{1DE60649-EDEB-4DFE-94A5-02A7A1320EDA}" dt="2020-12-15T14:35:21.055" v="976" actId="2696"/>
        <pc:sldMkLst>
          <pc:docMk/>
          <pc:sldMk cId="406576090" sldId="316"/>
        </pc:sldMkLst>
        <pc:spChg chg="mod">
          <ac:chgData name="Aino Friman" userId="2c8dbab8-edb7-4c8f-9821-0930953b0113" providerId="ADAL" clId="{1DE60649-EDEB-4DFE-94A5-02A7A1320EDA}" dt="2020-12-15T14:04:27.521" v="510" actId="207"/>
          <ac:spMkLst>
            <pc:docMk/>
            <pc:sldMk cId="406576090" sldId="316"/>
            <ac:spMk id="2" creationId="{05BE5E7C-7721-404D-A06E-4EEEDEA56824}"/>
          </ac:spMkLst>
        </pc:spChg>
        <pc:spChg chg="mod">
          <ac:chgData name="Aino Friman" userId="2c8dbab8-edb7-4c8f-9821-0930953b0113" providerId="ADAL" clId="{1DE60649-EDEB-4DFE-94A5-02A7A1320EDA}" dt="2020-12-15T14:03:22.181" v="483" actId="27636"/>
          <ac:spMkLst>
            <pc:docMk/>
            <pc:sldMk cId="406576090" sldId="316"/>
            <ac:spMk id="3" creationId="{F3E876B5-4D57-8840-B725-28BE1954B6A9}"/>
          </ac:spMkLst>
        </pc:spChg>
        <pc:spChg chg="mod">
          <ac:chgData name="Aino Friman" userId="2c8dbab8-edb7-4c8f-9821-0930953b0113" providerId="ADAL" clId="{1DE60649-EDEB-4DFE-94A5-02A7A1320EDA}" dt="2020-12-15T14:04:45.208" v="511" actId="20577"/>
          <ac:spMkLst>
            <pc:docMk/>
            <pc:sldMk cId="406576090" sldId="316"/>
            <ac:spMk id="4" creationId="{081F84F3-A718-6748-A7E7-CE5FF0356B65}"/>
          </ac:spMkLst>
        </pc:spChg>
      </pc:sldChg>
      <pc:sldChg chg="add ord">
        <pc:chgData name="Aino Friman" userId="2c8dbab8-edb7-4c8f-9821-0930953b0113" providerId="ADAL" clId="{1DE60649-EDEB-4DFE-94A5-02A7A1320EDA}" dt="2020-12-15T14:51:55.048" v="1190"/>
        <pc:sldMkLst>
          <pc:docMk/>
          <pc:sldMk cId="3422932548" sldId="316"/>
        </pc:sldMkLst>
      </pc:sldChg>
      <pc:sldChg chg="modSp add mod">
        <pc:chgData name="Aino Friman" userId="2c8dbab8-edb7-4c8f-9821-0930953b0113" providerId="ADAL" clId="{1DE60649-EDEB-4DFE-94A5-02A7A1320EDA}" dt="2020-12-15T13:46:28.433" v="214" actId="207"/>
        <pc:sldMkLst>
          <pc:docMk/>
          <pc:sldMk cId="2654941555" sldId="317"/>
        </pc:sldMkLst>
        <pc:spChg chg="mod">
          <ac:chgData name="Aino Friman" userId="2c8dbab8-edb7-4c8f-9821-0930953b0113" providerId="ADAL" clId="{1DE60649-EDEB-4DFE-94A5-02A7A1320EDA}" dt="2020-12-15T13:46:28.433" v="214" actId="207"/>
          <ac:spMkLst>
            <pc:docMk/>
            <pc:sldMk cId="2654941555" sldId="317"/>
            <ac:spMk id="3" creationId="{19DC4B50-E670-4A71-B826-75B070E3D4D8}"/>
          </ac:spMkLst>
        </pc:spChg>
      </pc:sldChg>
      <pc:sldChg chg="modSp new mod">
        <pc:chgData name="Aino Friman" userId="2c8dbab8-edb7-4c8f-9821-0930953b0113" providerId="ADAL" clId="{1DE60649-EDEB-4DFE-94A5-02A7A1320EDA}" dt="2020-12-15T14:29:49.797" v="925" actId="207"/>
        <pc:sldMkLst>
          <pc:docMk/>
          <pc:sldMk cId="3374615063" sldId="318"/>
        </pc:sldMkLst>
        <pc:spChg chg="mod">
          <ac:chgData name="Aino Friman" userId="2c8dbab8-edb7-4c8f-9821-0930953b0113" providerId="ADAL" clId="{1DE60649-EDEB-4DFE-94A5-02A7A1320EDA}" dt="2020-12-15T14:22:15.462" v="661" actId="20577"/>
          <ac:spMkLst>
            <pc:docMk/>
            <pc:sldMk cId="3374615063" sldId="318"/>
            <ac:spMk id="2" creationId="{2BEA22CD-87B0-42FF-8E24-9DCDA57E5726}"/>
          </ac:spMkLst>
        </pc:spChg>
        <pc:spChg chg="mod">
          <ac:chgData name="Aino Friman" userId="2c8dbab8-edb7-4c8f-9821-0930953b0113" providerId="ADAL" clId="{1DE60649-EDEB-4DFE-94A5-02A7A1320EDA}" dt="2020-12-15T14:29:38.712" v="919" actId="21"/>
          <ac:spMkLst>
            <pc:docMk/>
            <pc:sldMk cId="3374615063" sldId="318"/>
            <ac:spMk id="3" creationId="{7800E872-6166-4F27-8190-3B4EDDAE51C6}"/>
          </ac:spMkLst>
        </pc:spChg>
        <pc:spChg chg="mod">
          <ac:chgData name="Aino Friman" userId="2c8dbab8-edb7-4c8f-9821-0930953b0113" providerId="ADAL" clId="{1DE60649-EDEB-4DFE-94A5-02A7A1320EDA}" dt="2020-12-15T14:29:49.797" v="925" actId="207"/>
          <ac:spMkLst>
            <pc:docMk/>
            <pc:sldMk cId="3374615063" sldId="318"/>
            <ac:spMk id="4" creationId="{0342D44C-0B03-44FD-98FC-5D08F80D2DAA}"/>
          </ac:spMkLst>
        </pc:spChg>
      </pc:sldChg>
      <pc:sldChg chg="add del">
        <pc:chgData name="Aino Friman" userId="2c8dbab8-edb7-4c8f-9821-0930953b0113" providerId="ADAL" clId="{1DE60649-EDEB-4DFE-94A5-02A7A1320EDA}" dt="2020-12-15T14:42:19.038" v="1119" actId="47"/>
        <pc:sldMkLst>
          <pc:docMk/>
          <pc:sldMk cId="296953623" sldId="319"/>
        </pc:sldMkLst>
      </pc:sldChg>
      <pc:sldChg chg="modSp add mod">
        <pc:chgData name="Aino Friman" userId="2c8dbab8-edb7-4c8f-9821-0930953b0113" providerId="ADAL" clId="{1DE60649-EDEB-4DFE-94A5-02A7A1320EDA}" dt="2020-12-16T07:37:42.126" v="1362" actId="1076"/>
        <pc:sldMkLst>
          <pc:docMk/>
          <pc:sldMk cId="4122115480" sldId="319"/>
        </pc:sldMkLst>
        <pc:spChg chg="mod">
          <ac:chgData name="Aino Friman" userId="2c8dbab8-edb7-4c8f-9821-0930953b0113" providerId="ADAL" clId="{1DE60649-EDEB-4DFE-94A5-02A7A1320EDA}" dt="2020-12-15T14:51:14.621" v="1188" actId="20577"/>
          <ac:spMkLst>
            <pc:docMk/>
            <pc:sldMk cId="4122115480" sldId="319"/>
            <ac:spMk id="2" creationId="{A5FB7628-2821-421C-BE79-5069E87F8C00}"/>
          </ac:spMkLst>
        </pc:spChg>
        <pc:spChg chg="mod">
          <ac:chgData name="Aino Friman" userId="2c8dbab8-edb7-4c8f-9821-0930953b0113" providerId="ADAL" clId="{1DE60649-EDEB-4DFE-94A5-02A7A1320EDA}" dt="2020-12-16T07:37:42.126" v="1362" actId="1076"/>
          <ac:spMkLst>
            <pc:docMk/>
            <pc:sldMk cId="4122115480" sldId="319"/>
            <ac:spMk id="3" creationId="{F7B45829-2253-4D7F-A038-0DE8B8C26C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903C-2A47-4E61-A8AE-9CE64054C60C}" type="datetimeFigureOut">
              <a:rPr lang="fi-FI" smtClean="0"/>
              <a:t>17.12.2020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8E18-88F6-4A6B-B1EA-9D7CF0B7F6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67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890C7-4600-7840-9E87-34EB58C6612B}" type="slidenum"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007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EHTI">
    <p:bg>
      <p:bgPr>
        <a:solidFill>
          <a:srgbClr val="FFD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13D4-B862-D342-9DB9-1989BB582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FF36C-5A52-5C42-B50E-2746C7004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B6844-7271-B544-AE64-72C1BEF6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7080" y="6356350"/>
            <a:ext cx="97872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E0AEDED2-BA46-164D-B364-3C1E207E1D1C}" type="datetimeFigureOut">
              <a:rPr lang="en-FI"/>
              <a:pPr algn="r"/>
              <a:t>12/17/2020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CF161-8C93-5441-8521-E3C55A01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2629" y="6356350"/>
            <a:ext cx="3125188" cy="365125"/>
          </a:xfrm>
          <a:prstGeom prst="rect">
            <a:avLst/>
          </a:prstGeom>
        </p:spPr>
        <p:txBody>
          <a:bodyPr/>
          <a:lstStyle>
            <a:lvl1pPr algn="r">
              <a:defRPr spc="10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BADB-769C-8145-AAD7-F7D4BB00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EFCE3-CFFD-7141-A0BB-AA92531C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ÄLILEHTI">
    <p:bg>
      <p:bgPr>
        <a:solidFill>
          <a:srgbClr val="FFD1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13D4-B862-D342-9DB9-1989BB582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0415"/>
            <a:ext cx="9144000" cy="911142"/>
          </a:xfrm>
        </p:spPr>
        <p:txBody>
          <a:bodyPr anchor="b"/>
          <a:lstStyle>
            <a:lvl1pPr algn="ctr">
              <a:defRPr sz="44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FF36C-5A52-5C42-B50E-2746C7004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632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B6844-7271-B544-AE64-72C1BEF6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7080" y="6356350"/>
            <a:ext cx="97872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E0AEDED2-BA46-164D-B364-3C1E207E1D1C}" type="datetimeFigureOut">
              <a:rPr lang="en-FI"/>
              <a:pPr algn="r"/>
              <a:t>12/17/2020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CF161-8C93-5441-8521-E3C55A01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2629" y="6356350"/>
            <a:ext cx="3125188" cy="365125"/>
          </a:xfrm>
          <a:prstGeom prst="rect">
            <a:avLst/>
          </a:prstGeom>
        </p:spPr>
        <p:txBody>
          <a:bodyPr/>
          <a:lstStyle>
            <a:lvl1pPr algn="r">
              <a:defRPr spc="10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ABADB-769C-8145-AAD7-F7D4BB00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EFCE3-CFFD-7141-A0BB-AA92531C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6A23DD-667E-4B40-9249-8A7AB3CA0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875" y="1684005"/>
            <a:ext cx="2214563" cy="1144336"/>
          </a:xfrm>
        </p:spPr>
        <p:txBody>
          <a:bodyPr/>
          <a:lstStyle>
            <a:lvl1pPr algn="ctr">
              <a:buFontTx/>
              <a:buNone/>
              <a:defRPr sz="8000">
                <a:solidFill>
                  <a:srgbClr val="4C2F92"/>
                </a:solidFill>
              </a:defRPr>
            </a:lvl1pPr>
          </a:lstStyle>
          <a:p>
            <a:pPr lvl="0"/>
            <a:r>
              <a:rPr lang="en-GB"/>
              <a:t>II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479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476C-D820-B14E-9B88-1E0633DB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3376-BEE2-E341-8D8A-EF2DE560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40568F-A4ED-4A4F-AC09-A8992C2C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C9D361-20ED-214C-A11D-D98D91B6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50B767-1275-504A-90C2-C5C2D8D79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436E4-7FB1-B34B-AA78-D30F2E35F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1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E8D5-459A-A243-8B4D-7FA9DAAB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941A-BBC0-1445-879D-E2B56EEA2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C08099-018F-F04D-9BDD-E60B036196CE}"/>
              </a:ext>
            </a:extLst>
          </p:cNvPr>
          <p:cNvSpPr/>
          <p:nvPr userDrawn="1"/>
        </p:nvSpPr>
        <p:spPr>
          <a:xfrm>
            <a:off x="7826829" y="1958738"/>
            <a:ext cx="3526971" cy="4085112"/>
          </a:xfrm>
          <a:prstGeom prst="roundRect">
            <a:avLst>
              <a:gd name="adj" fmla="val 5395"/>
            </a:avLst>
          </a:prstGeom>
          <a:solidFill>
            <a:srgbClr val="EF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2D262C-0EBC-4642-8E9C-E46B8C910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245" y="2327275"/>
            <a:ext cx="2878138" cy="34559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BA2BD16-E8B0-2240-89C3-29C36F6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C4B24C7-B79C-8A44-95BB-495B69AAB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A1AD2F6-2606-AA41-8582-44338EECB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510C8F-E835-A147-842E-C155CDC9D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E8D5-459A-A243-8B4D-7FA9DAAB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941A-BBC0-1445-879D-E2B56EEA2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DD0D84-5595-E94E-B878-7CFAD11A6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584F78-4405-DC45-AB82-43471BC43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FF954B7-718E-AC42-8E18-57E8C0874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74831-4AAE-5643-B6B0-3C5F9313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2A9F-8DBC-E849-96DB-A9EB4952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36A74-B9A2-AA46-A1E5-3D019D2BC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F8021-A75D-4D41-945A-58C5CE3183A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28789-9671-7740-977E-5F3750912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59915-8116-3145-8B9F-805719F9AF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641CE7C-D25B-4D43-A677-B22E0C9E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3F4668-65EE-1C44-9BC9-78FBEA78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4AEC1F-86D5-E446-B54A-A2197391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1EA610-86BB-C94E-A287-4B8BAB15F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3996-BECD-5C40-BF05-164EC04F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398F79-E99F-564D-A134-30827C86A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D31F5E-CD2C-3F4E-8904-B800935F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0EE060-4BE9-8747-8A08-2453CDBF0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6CF7A-1DD1-134C-8815-44EAFF90C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4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35612D-9A01-B648-AB88-50501238B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8E86D-A612-5249-8AE1-CC8D03D16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FE77A-7012-E34D-8E8C-5F46FD837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A0F4A-1DD1-2A48-B052-867EC5BC0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111C-D54C-214B-B72B-2F94017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3975-C5D6-534A-BF99-0F31BBB5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11A2-9B1E-BF4B-B949-20E9813D9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547C5C-160B-344E-A19D-344EC98E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13D031-1634-C147-97EC-D79772076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5FC5B5-D3D3-C044-9BC2-7DABDC9C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BE5419-DA43-FB42-8D1E-799F9CFC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4904-9251-0144-8E7B-B6A4D464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6FDE1-EB6D-D041-8143-1631AC208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4D40E-CB2B-714F-93E3-F2D4EFCA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9C242C-1D34-0B44-884C-7B2E743D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C3AD0DE-2F26-EA47-B82B-47A489F11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B1B4989-3493-9549-9BA0-5F13380C8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7E97F0-42D4-CE48-A3C3-CAA460437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06" y="5795322"/>
            <a:ext cx="859971" cy="8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C3263-4D50-8B47-B32F-5EF4F9CB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CDC1F-9BAF-9A47-8D39-0B140E70B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E8638A-9A18-C74D-BC6C-1C05294C8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81455" y="6356350"/>
            <a:ext cx="13300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E0AEDED2-BA46-164D-B364-3C1E207E1D1C}" type="datetimeFigureOut">
              <a:rPr lang="en-FI"/>
              <a:pPr/>
              <a:t>12/17/2020</a:t>
            </a:fld>
            <a:endParaRPr lang="en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287446-D02F-AB4E-8F0F-457F27CEA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1491" y="6395781"/>
            <a:ext cx="2826326" cy="365125"/>
          </a:xfrm>
          <a:prstGeom prst="rect">
            <a:avLst/>
          </a:prstGeom>
        </p:spPr>
        <p:txBody>
          <a:bodyPr/>
          <a:lstStyle>
            <a:lvl1pPr algn="r">
              <a:defRPr sz="1400" spc="0" baseline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FI"/>
              <a:t>STARTUPIN MENESTYSYEKIJÄT</a:t>
            </a:r>
            <a:endParaRPr lang="en-FI" sz="14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13F8A-2198-014E-B20F-90AA034AD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7817" y="6356350"/>
            <a:ext cx="4403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C5713740-2954-7A4F-B18F-DE33642EB414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5275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2F92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F80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2.fi/julkaisut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L&#228;hde:%20https:/medium.com/eutopia-vc/foodtech-the-biggest-european-startup-opportunity-you-didnt-know-about-559d2c71ead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17E-0CD4-C646-B14D-3F7825CBD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8048A-0A02-3747-998A-2B1083CD3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14FA6-E868-8848-A938-FDD9D6346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57" b="1014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7C7B2-A86D-5441-8506-4C3258714BB9}"/>
              </a:ext>
            </a:extLst>
          </p:cNvPr>
          <p:cNvSpPr txBox="1"/>
          <p:nvPr/>
        </p:nvSpPr>
        <p:spPr>
          <a:xfrm>
            <a:off x="1629105" y="4342914"/>
            <a:ext cx="10002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err="1">
                <a:solidFill>
                  <a:srgbClr val="4C2F9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Tietopaketti</a:t>
            </a:r>
            <a:r>
              <a:rPr lang="en-GB" sz="4400" b="1" dirty="0">
                <a:solidFill>
                  <a:srgbClr val="4C2F9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r"/>
            <a:r>
              <a:rPr lang="en-GB" sz="4400" b="1" dirty="0">
                <a:solidFill>
                  <a:srgbClr val="4C2F9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STARTUPIN MENESTYSTEKIJÄT</a:t>
            </a:r>
            <a:endParaRPr lang="en-GB" sz="4400" dirty="0">
              <a:solidFill>
                <a:srgbClr val="4C2F9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TARKASTELUSSA ELINTARVIKEALA </a:t>
            </a:r>
            <a:b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28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854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293FE-8DF1-4081-A104-DEF55EC7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Monet persoonaan liittyvät piirteet korreloivat menestyksen kanssa (2/2)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7156B-8905-41F5-AC36-E32C791FA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2141537"/>
            <a:ext cx="6257081" cy="4351338"/>
          </a:xfrm>
        </p:spPr>
        <p:txBody>
          <a:bodyPr/>
          <a:lstStyle/>
          <a:p>
            <a:r>
              <a:rPr lang="fi-FI" dirty="0"/>
              <a:t>Monet luonteenpiirteistä, jotka ovat välttämättömiä yrityksen rakentamisvaiheessa, voivat häiritä kasvun tasaantuessa.</a:t>
            </a:r>
          </a:p>
          <a:p>
            <a:r>
              <a:rPr lang="fi-FI" dirty="0"/>
              <a:t>Usein on tarpeen, että startupin aloittanut yrittäjä jättäytyy sivuun yrityksen tasaantumisvaiheessa.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13EAF5-354C-487A-8A81-DE5529CFE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fi-FI" dirty="0"/>
            </a:br>
            <a:r>
              <a:rPr lang="fi-FI" dirty="0"/>
              <a:t>Rakentamis-vaiheessa tarvittavat yrittäjän ominaisuudet voivat häiritä myöhemmin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89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50C717-05F8-4143-AC85-C992B8C0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Tiimin osaaminen korostuu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9A13F8-6B99-4C29-B8F5-FBBDF0A7B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088" y="1849882"/>
            <a:ext cx="6545580" cy="4351338"/>
          </a:xfrm>
        </p:spPr>
        <p:txBody>
          <a:bodyPr/>
          <a:lstStyle/>
          <a:p>
            <a:r>
              <a:rPr lang="fi-FI" dirty="0"/>
              <a:t>Tyypillisesti startup perustetaan 2-3 henkilön tiiminä. </a:t>
            </a:r>
          </a:p>
          <a:p>
            <a:r>
              <a:rPr lang="fi-FI" dirty="0"/>
              <a:t>Onnistumisen kannalta on olennaista tasa-arvoinen yrittäjäkumppani, jonka kanssa voi jakaa kaiken.</a:t>
            </a:r>
          </a:p>
          <a:p>
            <a:r>
              <a:rPr lang="fi-FI" dirty="0"/>
              <a:t>Rekrytointien onnistuminen on elintärkeää startupille.</a:t>
            </a:r>
          </a:p>
          <a:p>
            <a:r>
              <a:rPr lang="fi-FI" dirty="0"/>
              <a:t>Sitoutumisen merkitys on suuri.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082BE1-92E6-4E8A-B7F1-D029CAD4B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600" dirty="0">
                <a:effectLst/>
                <a:ea typeface="Calibri" panose="020F0502020204030204" pitchFamily="34" charset="0"/>
              </a:rPr>
              <a:t>Tiimin monipuolisuus esim. teknologisen ja kaupallisen osaamisen kattamiseksi on keskeinen menestystekijä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0223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70D7F-3D03-4D29-A9CB-8A7F466F7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OSA II: Esikuvilla ja ympäristöllä on merkitystä</a:t>
            </a:r>
          </a:p>
        </p:txBody>
      </p:sp>
    </p:spTree>
    <p:extLst>
      <p:ext uri="{BB962C8B-B14F-4D97-AF65-F5344CB8AC3E}">
        <p14:creationId xmlns:p14="http://schemas.microsoft.com/office/powerpoint/2010/main" val="321894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B68A43-71D2-483D-B0A2-4AC7D19A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Ympäristö kannustaa yrittämään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44AB5A-D584-4FA0-B7BF-D6797BE1C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368" y="1825625"/>
            <a:ext cx="6637020" cy="4351338"/>
          </a:xfrm>
        </p:spPr>
        <p:txBody>
          <a:bodyPr>
            <a:normAutofit/>
          </a:bodyPr>
          <a:lstStyle/>
          <a:p>
            <a:r>
              <a:rPr lang="fi-FI" dirty="0">
                <a:effectLst/>
                <a:ea typeface="Calibri" panose="020F0502020204030204" pitchFamily="34" charset="0"/>
              </a:rPr>
              <a:t>Startup-yritysten syntymiseen ja menestykseen vaikuttavat myös yhteiskunnalliset tekijät kuten:</a:t>
            </a:r>
          </a:p>
          <a:p>
            <a:pPr lvl="1"/>
            <a:r>
              <a:rPr lang="fi-FI" sz="2600" dirty="0">
                <a:effectLst/>
                <a:ea typeface="Calibri" panose="020F0502020204030204" pitchFamily="34" charset="0"/>
              </a:rPr>
              <a:t>koulutusjärjestelmä </a:t>
            </a:r>
          </a:p>
          <a:p>
            <a:pPr lvl="1"/>
            <a:r>
              <a:rPr lang="fi-FI" sz="2600" dirty="0">
                <a:effectLst/>
                <a:ea typeface="Calibri" panose="020F0502020204030204" pitchFamily="34" charset="0"/>
              </a:rPr>
              <a:t>infrastruktuuri </a:t>
            </a:r>
          </a:p>
          <a:p>
            <a:pPr lvl="1"/>
            <a:r>
              <a:rPr lang="fi-FI" sz="2600" dirty="0">
                <a:effectLst/>
                <a:ea typeface="Calibri" panose="020F0502020204030204" pitchFamily="34" charset="0"/>
              </a:rPr>
              <a:t>yleinen suhtautuminen luovuuteen ja epäonnistumisiin</a:t>
            </a:r>
          </a:p>
          <a:p>
            <a:pPr lvl="1"/>
            <a:r>
              <a:rPr lang="fi-FI" sz="2600" dirty="0">
                <a:effectLst/>
                <a:ea typeface="Calibri" panose="020F0502020204030204" pitchFamily="34" charset="0"/>
              </a:rPr>
              <a:t>tasa-arvo</a:t>
            </a:r>
            <a:endParaRPr lang="fi-FI" sz="26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3EBA029-3448-4EC7-9A4B-752DC6021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effectLst/>
                <a:ea typeface="Calibri" panose="020F0502020204030204" pitchFamily="34" charset="0"/>
              </a:rPr>
              <a:t>Yrityksen perustamiseen tarvittava luovuus on osin ympäristö- ja </a:t>
            </a:r>
            <a:r>
              <a:rPr lang="fi-FI" b="1" dirty="0" err="1">
                <a:effectLst/>
                <a:ea typeface="Calibri" panose="020F0502020204030204" pitchFamily="34" charset="0"/>
              </a:rPr>
              <a:t>kulttuurisidon</a:t>
            </a:r>
            <a:r>
              <a:rPr lang="fi-FI" b="1" dirty="0">
                <a:effectLst/>
                <a:ea typeface="Calibri" panose="020F0502020204030204" pitchFamily="34" charset="0"/>
              </a:rPr>
              <a:t>-naista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61054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25E6D-9AC5-4515-B7A0-BA254AD5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Ongelma ja ratkaisu lähellä toisiaan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BD55EE-B35A-4F78-81E3-17B1A7B49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3380" y="1838353"/>
            <a:ext cx="6385560" cy="4351338"/>
          </a:xfrm>
        </p:spPr>
        <p:txBody>
          <a:bodyPr>
            <a:normAutofit/>
          </a:bodyPr>
          <a:lstStyle/>
          <a:p>
            <a:r>
              <a:rPr lang="fi-FI" dirty="0">
                <a:effectLst/>
                <a:ea typeface="Calibri" panose="020F0502020204030204" pitchFamily="34" charset="0"/>
              </a:rPr>
              <a:t>Jos ongelmien kanssa päivittäin elävät ryhtyvät ratkaisijoiksi, ovat ideat ja käyttäjäsovellukset todennäköisesti tarkempia.</a:t>
            </a:r>
          </a:p>
          <a:p>
            <a:r>
              <a:rPr lang="fi-FI" dirty="0">
                <a:ea typeface="Calibri" panose="020F0502020204030204" pitchFamily="34" charset="0"/>
              </a:rPr>
              <a:t>Usein m</a:t>
            </a:r>
            <a:r>
              <a:rPr lang="fi-FI" dirty="0">
                <a:effectLst/>
                <a:ea typeface="Calibri" panose="020F0502020204030204" pitchFamily="34" charset="0"/>
              </a:rPr>
              <a:t>iehille suunnattu muotoilu ja miesten tarpeisiin suunnatut ratkaisut mielletään yleisinä, kaikille sopivina</a:t>
            </a:r>
            <a:r>
              <a:rPr lang="fi-FI" dirty="0">
                <a:ea typeface="Calibri" panose="020F0502020204030204" pitchFamily="34" charset="0"/>
              </a:rPr>
              <a:t>.</a:t>
            </a:r>
            <a:r>
              <a:rPr lang="fi-FI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fi-FI" dirty="0">
                <a:ea typeface="Calibri" panose="020F0502020204030204" pitchFamily="34" charset="0"/>
              </a:rPr>
              <a:t>Yhdessä innovointi ratkaisua tarvitsevien kanssa</a:t>
            </a:r>
            <a:r>
              <a:rPr lang="fi-FI" dirty="0">
                <a:effectLst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fi-FI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6D608F-D06B-4435-B441-9F693C6C6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effectLst/>
                <a:ea typeface="Calibri" panose="020F0502020204030204" pitchFamily="34" charset="0"/>
              </a:rPr>
              <a:t>”</a:t>
            </a:r>
            <a:r>
              <a:rPr lang="fi-FI" dirty="0" err="1">
                <a:effectLst/>
                <a:ea typeface="Calibri" panose="020F0502020204030204" pitchFamily="34" charset="0"/>
              </a:rPr>
              <a:t>Innovaatioi-den</a:t>
            </a:r>
            <a:r>
              <a:rPr lang="fi-FI" dirty="0">
                <a:effectLst/>
                <a:ea typeface="Calibri" panose="020F0502020204030204" pitchFamily="34" charset="0"/>
              </a:rPr>
              <a:t> tulisi syntyä niiden ihmisten toimesta, jotka hyötyisivät innovaatioista eniten.” de </a:t>
            </a:r>
            <a:r>
              <a:rPr lang="fi-FI" dirty="0" err="1">
                <a:effectLst/>
                <a:ea typeface="Calibri" panose="020F0502020204030204" pitchFamily="34" charset="0"/>
              </a:rPr>
              <a:t>Lauretis</a:t>
            </a:r>
            <a:r>
              <a:rPr lang="fi-FI" dirty="0">
                <a:effectLst/>
                <a:ea typeface="Calibri" panose="020F0502020204030204" pitchFamily="34" charset="0"/>
              </a:rPr>
              <a:t>, 1984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53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00C03-37EB-461C-BA61-90BEB2A1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Esikuvista voimaa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723D0-B01C-4CC2-BB57-1A430C902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0837" y="1825625"/>
            <a:ext cx="6564464" cy="4667250"/>
          </a:xfrm>
        </p:spPr>
        <p:txBody>
          <a:bodyPr>
            <a:normAutofit/>
          </a:bodyPr>
          <a:lstStyle/>
          <a:p>
            <a:r>
              <a:rPr lang="fi-FI" dirty="0">
                <a:ea typeface="Calibri" panose="020F0502020204030204" pitchFamily="34" charset="0"/>
              </a:rPr>
              <a:t>Startup-tarinoiden perusteella menestyvät yrittäjät ovat nuoria ja yleensä miehiä.</a:t>
            </a:r>
          </a:p>
          <a:p>
            <a:r>
              <a:rPr lang="fi-FI" dirty="0">
                <a:ea typeface="Calibri" panose="020F0502020204030204" pitchFamily="34" charset="0"/>
              </a:rPr>
              <a:t>Tutkimukset osoittavat kuitenkin, että kokemus lisää menestyksen todennäköisyyttä.</a:t>
            </a:r>
            <a:r>
              <a:rPr lang="fi-FI" dirty="0">
                <a:effectLst/>
                <a:ea typeface="Calibri" panose="020F0502020204030204" pitchFamily="34" charset="0"/>
              </a:rPr>
              <a:t> </a:t>
            </a:r>
          </a:p>
          <a:p>
            <a:pPr lvl="1"/>
            <a:r>
              <a:rPr lang="fi-FI" dirty="0">
                <a:ea typeface="Calibri" panose="020F0502020204030204" pitchFamily="34" charset="0"/>
              </a:rPr>
              <a:t>Kokemuksen kerryttämä osaaminen, eri alojen näkökulmat ja verkostot nopeuttavat ongelmien ratkaisemista yrityksen perustamisvaiheessa.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2C6962-3EA2-48F8-BD50-C0824BCF0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ea typeface="Calibri" panose="020F0502020204030204" pitchFamily="34" charset="0"/>
              </a:rPr>
              <a:t>Startupien esikuva-kavalkadi </a:t>
            </a:r>
            <a:br>
              <a:rPr lang="fi-FI" dirty="0">
                <a:ea typeface="Calibri" panose="020F0502020204030204" pitchFamily="34" charset="0"/>
              </a:rPr>
            </a:br>
            <a:r>
              <a:rPr lang="fi-FI" dirty="0">
                <a:ea typeface="Calibri" panose="020F0502020204030204" pitchFamily="34" charset="0"/>
              </a:rPr>
              <a:t>on kapea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759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EA22CD-87B0-42FF-8E24-9DCDA57E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Esikuviin kaivataan monipuolisuutta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00E872-6166-4F27-8190-3B4EDDAE5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8" y="1879600"/>
            <a:ext cx="6263900" cy="4351338"/>
          </a:xfrm>
        </p:spPr>
        <p:txBody>
          <a:bodyPr>
            <a:normAutofit/>
          </a:bodyPr>
          <a:lstStyle/>
          <a:p>
            <a:r>
              <a:rPr lang="fi-FI" dirty="0">
                <a:ea typeface="Calibri" panose="020F0502020204030204" pitchFamily="34" charset="0"/>
              </a:rPr>
              <a:t>N</a:t>
            </a:r>
            <a:r>
              <a:rPr lang="fi-FI" dirty="0">
                <a:effectLst/>
                <a:ea typeface="Calibri" panose="020F0502020204030204" pitchFamily="34" charset="0"/>
              </a:rPr>
              <a:t>aisten perustamia startupeja on yhä pieni osa ja niiden saama rahoitus on vaativampaa, mutta ne ovat suhteellisesti menestyneempiä.</a:t>
            </a:r>
          </a:p>
          <a:p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Esikuvatarinoissa on tilaa esimerkiksi eri koulutustaustoista ja kansallisuuksista tuleville.</a:t>
            </a:r>
          </a:p>
          <a:p>
            <a:endParaRPr lang="fi-FI" dirty="0">
              <a:solidFill>
                <a:schemeClr val="bg1">
                  <a:lumMod val="50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42D44C-0B03-44FD-98FC-5D08F80D2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Yhdysvalloissa ja Euroopassa naisten perustamien startupien osuus on noin viisi prosenttia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461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258F8-053F-4B3F-88ED-5FB539024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 III: Startup tarvitsee idean</a:t>
            </a:r>
          </a:p>
        </p:txBody>
      </p:sp>
    </p:spTree>
    <p:extLst>
      <p:ext uri="{BB962C8B-B14F-4D97-AF65-F5344CB8AC3E}">
        <p14:creationId xmlns:p14="http://schemas.microsoft.com/office/powerpoint/2010/main" val="162138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2C40D-2E6C-4392-AB14-EAC39A08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Startup tarvitsee idean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D7F3D-A099-4CBF-8203-1C7A9E949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232" y="1825625"/>
            <a:ext cx="6591300" cy="4351338"/>
          </a:xfrm>
        </p:spPr>
        <p:txBody>
          <a:bodyPr>
            <a:normAutofit/>
          </a:bodyPr>
          <a:lstStyle/>
          <a:p>
            <a:r>
              <a:rPr lang="fi-FI" dirty="0"/>
              <a:t>Paras idea on nk. </a:t>
            </a:r>
            <a:r>
              <a:rPr lang="fi-FI" dirty="0" err="1"/>
              <a:t>hajoittava</a:t>
            </a:r>
            <a:r>
              <a:rPr lang="fi-FI" dirty="0"/>
              <a:t> tai läpimurtoidea eli radikaali idea.</a:t>
            </a:r>
          </a:p>
          <a:p>
            <a:r>
              <a:rPr lang="fi-FI" dirty="0"/>
              <a:t>Idea muuttuu innovaatioksi, kun sille löytyy liiketoimintapotentiaali.</a:t>
            </a:r>
          </a:p>
          <a:p>
            <a:r>
              <a:rPr lang="fi-FI" dirty="0"/>
              <a:t>Radikaali idea tai innovaatio vanhentaa markkinoilla olevan ratkaisun.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4D33D6-12B3-462E-9421-7CE182677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>
                <a:ea typeface="Calibri" panose="020F0502020204030204" pitchFamily="34" charset="0"/>
              </a:rPr>
              <a:t>”L</a:t>
            </a:r>
            <a:r>
              <a:rPr lang="fi-FI" sz="2400" dirty="0">
                <a:effectLst/>
                <a:ea typeface="Calibri" panose="020F0502020204030204" pitchFamily="34" charset="0"/>
              </a:rPr>
              <a:t>äpimurtoidea on jotakin, jota ei tiennyt haluavansa, mutta jota ilman ei osaisi kuvitella elävänsä, kun sen saa käyttöönsä.” Tim Cook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2507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7D845B-3713-4171-B563-7F2BF86A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Ideoita syntyy ja synnytetään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A3C3DA-2B63-478A-A9CE-A65D3664D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0067" y="1879600"/>
            <a:ext cx="6348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Ideoita syntyy megatrendejä seuraamalla, mutta megatrendit eivät yksinään lupaa menestystä.</a:t>
            </a:r>
          </a:p>
          <a:p>
            <a:pPr lvl="1"/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Megatrendejä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ovat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mm.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väestön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ikääntyminen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ilmastonmuutos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kaupungistuminen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fi-FI" dirty="0"/>
              <a:t>Kristallisoitu idea löytyy hiljaisista signaaleista, edelläkävijöiden joukosta. </a:t>
            </a:r>
          </a:p>
          <a:p>
            <a:pPr lvl="1"/>
            <a:r>
              <a:rPr lang="fi-FI" dirty="0"/>
              <a:t>Edelläkävijäjoukolla on valmius ottaa uudet asiat omakseen ja levittää tietoa muihin kuluttajaryhmiin. 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6EB4BD-7488-4713-91DC-E6F37828B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Ideat voivat syntyä paitsi analysoimalla ja päättelemällä, myös intuition avulla ja visioimalla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088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EA3758-28F6-4E2E-8CCF-9B6DACF4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737" y="1880171"/>
            <a:ext cx="9291263" cy="3339100"/>
          </a:xfrm>
        </p:spPr>
        <p:txBody>
          <a:bodyPr>
            <a:noAutofit/>
          </a:bodyPr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 tietopaketti perustuu e2 Tutkimuksen julkaisuun </a:t>
            </a:r>
            <a:r>
              <a:rPr lang="fi-FI" sz="2000" b="1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Startupin menestystekijät – tarkastelussa elintarvikeala ja tapaus Nyhtökaura </a:t>
            </a:r>
            <a:r>
              <a:rPr lang="fi-FI" sz="20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(2020)</a:t>
            </a:r>
            <a:br>
              <a:rPr lang="fi-FI" sz="20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Raportin pääkirjoittaja on ETT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Reetta Kivelä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Kivelän lisäksi raporttiin ovat kirjoittaneet VTT Jenni Simonen ja YTM Aino Heikkilä. </a:t>
            </a:r>
            <a:br>
              <a:rPr lang="fi-FI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Raportti löytyy e2 Tutkimuksen sivuilta: </a:t>
            </a:r>
            <a:r>
              <a:rPr lang="fi-FI" sz="20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www.e2.fi/julkaisut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(ISBN 978-952-5895-86-5)</a:t>
            </a:r>
            <a:b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2D2777-C0B5-490F-B48F-766B20BFE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243"/>
            <a:ext cx="9144000" cy="13921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Tietopaketti on vapaasti käytettävissä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 luento- ja koulutuskäytössä lähde mainiten.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Tietopaketin tekemistä ovat tukeneet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Elintarviketeollisuusliitto, K-ryhmä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</a:t>
            </a: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Startup-säätiö</a:t>
            </a:r>
            <a:endParaRPr lang="fi-FI" sz="2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AEE783-D12E-4D0F-9C03-05892CBC5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4599" y="1109609"/>
            <a:ext cx="3359648" cy="636998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Saate</a:t>
            </a:r>
          </a:p>
        </p:txBody>
      </p:sp>
    </p:spTree>
    <p:extLst>
      <p:ext uri="{BB962C8B-B14F-4D97-AF65-F5344CB8AC3E}">
        <p14:creationId xmlns:p14="http://schemas.microsoft.com/office/powerpoint/2010/main" val="252435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83FC18-A692-4B0C-BFD2-684721B1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Ideoita syntyy ja synnytetään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40E8B3-56A1-4D5B-8676-6AB3C0D37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1879600"/>
            <a:ext cx="6625856" cy="4351338"/>
          </a:xfrm>
        </p:spPr>
        <p:txBody>
          <a:bodyPr>
            <a:normAutofit/>
          </a:bodyPr>
          <a:lstStyle/>
          <a:p>
            <a:r>
              <a:rPr lang="fi-FI" dirty="0"/>
              <a:t>Idea tarvitsee testausta ja vuorovaikutusta ympäristönsä kanssa kehittyäkseen menestyväksi liiketoiminnaksi.</a:t>
            </a:r>
          </a:p>
          <a:p>
            <a:r>
              <a:rPr lang="fi-FI" dirty="0"/>
              <a:t>Suurin osa innovaatioista syntyy rutiininomaisella toiminnalla suurissa yrityksissä. </a:t>
            </a:r>
          </a:p>
          <a:p>
            <a:r>
              <a:rPr lang="fi-FI" dirty="0"/>
              <a:t>Radikaali idea edellyttää aikaa ajatella. 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9C3A83-C707-479B-9E93-1647A05F9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Idean </a:t>
            </a:r>
            <a:r>
              <a:rPr lang="fi-FI" dirty="0" err="1"/>
              <a:t>tuotteistami-seen</a:t>
            </a:r>
            <a:r>
              <a:rPr lang="fi-FI" dirty="0"/>
              <a:t> tarvitaan suuri määrä </a:t>
            </a:r>
            <a:r>
              <a:rPr lang="fi-FI" dirty="0" err="1"/>
              <a:t>asiantuntijuut-ta</a:t>
            </a:r>
            <a:r>
              <a:rPr lang="fi-FI" dirty="0"/>
              <a:t>, sattumaa ja työtä</a:t>
            </a:r>
          </a:p>
        </p:txBody>
      </p:sp>
    </p:spTree>
    <p:extLst>
      <p:ext uri="{BB962C8B-B14F-4D97-AF65-F5344CB8AC3E}">
        <p14:creationId xmlns:p14="http://schemas.microsoft.com/office/powerpoint/2010/main" val="222581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6E30D-C64A-4A9E-B353-C2A2C785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Idea tarvitsee menestyäkseen sopivan ajan ja vauhdin (1/3)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54570-E7D9-4943-951E-04EA49488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2005541"/>
            <a:ext cx="6592850" cy="4487334"/>
          </a:xfrm>
        </p:spPr>
        <p:txBody>
          <a:bodyPr>
            <a:normAutofit lnSpcReduction="10000"/>
          </a:bodyPr>
          <a:lstStyle/>
          <a:p>
            <a:r>
              <a:rPr lang="fi-FI" dirty="0">
                <a:effectLst/>
                <a:ea typeface="Calibri" panose="020F0502020204030204" pitchFamily="34" charset="0"/>
              </a:rPr>
              <a:t>Radikaaleinkin idea on arvoltaan vähäinen, jos sitä ei toteuteta oikein. </a:t>
            </a:r>
          </a:p>
          <a:p>
            <a:pPr lvl="1"/>
            <a:r>
              <a:rPr lang="fi-FI" dirty="0">
                <a:cs typeface="Aharoni" panose="02010803020104030203" pitchFamily="2" charset="-79"/>
              </a:rPr>
              <a:t>Alkuperäisen idean arvo on alle 5% kokonaisuudesta.</a:t>
            </a:r>
          </a:p>
          <a:p>
            <a:r>
              <a:rPr lang="fi-FI" dirty="0"/>
              <a:t>Tavoitteet ja fokus ovat tärkeitä resurssien tehokkaan käytön kannalta.</a:t>
            </a:r>
          </a:p>
          <a:p>
            <a:r>
              <a:rPr lang="fi-FI" dirty="0"/>
              <a:t>Oikea ajoitus tärkeää, mutta haastavaa:</a:t>
            </a:r>
          </a:p>
          <a:p>
            <a:pPr lvl="1"/>
            <a:r>
              <a:rPr lang="fi-FI" dirty="0"/>
              <a:t>Pitäisi pystyä olemaan ensimmäisenä markkinoilla, mutta tuote voidaan tuoda sinne vasta kun se on valmis ja palvelee kuluttajaa.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6FFABE-4E2B-4EB1-BFB8-21F658ACE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ea typeface="Calibri" panose="020F0502020204030204" pitchFamily="34" charset="0"/>
              </a:rPr>
              <a:t>A</a:t>
            </a:r>
            <a:r>
              <a:rPr lang="fi-FI" dirty="0">
                <a:effectLst/>
                <a:ea typeface="Calibri" panose="020F0502020204030204" pitchFamily="34" charset="0"/>
              </a:rPr>
              <a:t>lkuperäinen idea on vain hypoteesi: se voi toimia tai ei.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446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30207-2A67-4F8A-9F59-6D9450C3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Idea tarvitsee menestyäkseen sopivan ajan ja vauhdin (2/3)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78F79-FD3A-4FFA-A426-FAEB15EB2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1879600"/>
            <a:ext cx="6367272" cy="4351338"/>
          </a:xfrm>
        </p:spPr>
        <p:txBody>
          <a:bodyPr/>
          <a:lstStyle/>
          <a:p>
            <a:r>
              <a:rPr lang="fi-FI" dirty="0"/>
              <a:t>Ajoituksen lisäksi myös vauhdilla merkitystä:</a:t>
            </a:r>
          </a:p>
          <a:p>
            <a:pPr lvl="1"/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 ajoitus ja toteutuksen vauhti ovat tasapainossa, pystytään palvelemaan ensimmäisenä edelläkävijöitä kompastumatta ”lastentauteihin”. </a:t>
            </a:r>
          </a:p>
          <a:p>
            <a:r>
              <a:rPr lang="fi-FI" dirty="0">
                <a:ea typeface="Calibri" panose="020F0502020204030204" pitchFamily="34" charset="0"/>
              </a:rPr>
              <a:t>V</a:t>
            </a:r>
            <a:r>
              <a:rPr lang="fi-FI" dirty="0">
                <a:effectLst/>
                <a:ea typeface="Calibri" panose="020F0502020204030204" pitchFamily="34" charset="0"/>
              </a:rPr>
              <a:t>auhti ja oikea-aikaisuus määrittävät yhdessä, kuinka nopeasti markkinaa saadaan luotua ja tuote toimitettua markkinoille.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9E454E-CE3D-4D18-BBF7-36575CF7E2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Vauhti ja</a:t>
            </a:r>
            <a:br>
              <a:rPr lang="fi-FI" dirty="0"/>
            </a:br>
            <a:r>
              <a:rPr lang="fi-FI" dirty="0"/>
              <a:t>oikea-aikaisuus ovat sidoksissa </a:t>
            </a:r>
            <a:r>
              <a:rPr lang="fi-FI" dirty="0" err="1"/>
              <a:t>skaalautuvuu</a:t>
            </a:r>
            <a:r>
              <a:rPr lang="fi-FI" dirty="0"/>
              <a:t>-teen</a:t>
            </a:r>
          </a:p>
        </p:txBody>
      </p:sp>
    </p:spTree>
    <p:extLst>
      <p:ext uri="{BB962C8B-B14F-4D97-AF65-F5344CB8AC3E}">
        <p14:creationId xmlns:p14="http://schemas.microsoft.com/office/powerpoint/2010/main" val="418635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B7628-2821-421C-BE79-5069E87F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Idea tarvitsee menestyäkseen sopivan ajan ja vauhdin (3/3)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B45829-2253-4D7F-A038-0DE8B8C26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8992" y="1969558"/>
            <a:ext cx="6537960" cy="4351338"/>
          </a:xfrm>
        </p:spPr>
        <p:txBody>
          <a:bodyPr>
            <a:normAutofit/>
          </a:bodyPr>
          <a:lstStyle/>
          <a:p>
            <a:r>
              <a:rPr lang="fi-FI" sz="3000" dirty="0"/>
              <a:t>”Ainoan oikean”-l</a:t>
            </a:r>
            <a:r>
              <a:rPr lang="fi-FI" sz="3000" dirty="0">
                <a:effectLst/>
                <a:ea typeface="Calibri" panose="020F0502020204030204" pitchFamily="34" charset="0"/>
              </a:rPr>
              <a:t>eimasta seuraa usein lojaaleja kuluttajia ja niiden luomaa kasvua.</a:t>
            </a:r>
          </a:p>
          <a:p>
            <a:r>
              <a:rPr lang="fi-FI" sz="3000" dirty="0">
                <a:ea typeface="Calibri" panose="020F0502020204030204" pitchFamily="34" charset="0"/>
              </a:rPr>
              <a:t>L</a:t>
            </a:r>
            <a:r>
              <a:rPr lang="fi-FI" sz="3000" dirty="0">
                <a:effectLst/>
                <a:ea typeface="Calibri" panose="020F0502020204030204" pitchFamily="34" charset="0"/>
              </a:rPr>
              <a:t>eimaan liittyy myös hankaluuksia:</a:t>
            </a:r>
            <a:endParaRPr lang="fi-FI" sz="3000" dirty="0"/>
          </a:p>
          <a:p>
            <a:pPr lvl="1"/>
            <a:r>
              <a:rPr lang="fi-FI" dirty="0"/>
              <a:t>Uutuustuote kohtaa myös kaikki epäluulot ja toimitusketjuun liittyvät haasteet.  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A450FD-0824-434A-A1B0-694FD654E9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Ensimmäisenä markkinoille tuleva saa arvokkaan ”ainoan oikean”-leiman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115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97555F-3501-44ED-88E7-DA75A8908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 IV: Innovaatioympäristön merkitys</a:t>
            </a:r>
          </a:p>
        </p:txBody>
      </p:sp>
    </p:spTree>
    <p:extLst>
      <p:ext uri="{BB962C8B-B14F-4D97-AF65-F5344CB8AC3E}">
        <p14:creationId xmlns:p14="http://schemas.microsoft.com/office/powerpoint/2010/main" val="143842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FE7FB-F5B4-4344-B3E3-BE7AF21D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Innovaatioympäristö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AEE506-7766-4E2C-A1A6-1ADBE434D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792" y="1879599"/>
            <a:ext cx="6718808" cy="42718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i-FI" sz="3000" dirty="0">
                <a:effectLst/>
                <a:ea typeface="Calibri" panose="020F0502020204030204" pitchFamily="34" charset="0"/>
              </a:rPr>
              <a:t>Paikalliset innovaatioympäristöt muodostavat dynaamisia olosuhteita, joissa kaupallistavat, asiantuntevat ja luovat ihmiset tukevat toisiaan.</a:t>
            </a:r>
          </a:p>
          <a:p>
            <a:pPr lvl="1">
              <a:lnSpc>
                <a:spcPct val="106000"/>
              </a:lnSpc>
              <a:spcAft>
                <a:spcPts val="800"/>
              </a:spcAft>
            </a:pPr>
            <a:r>
              <a:rPr lang="fi-FI" dirty="0">
                <a:ea typeface="Calibri" panose="020F0502020204030204" pitchFamily="34" charset="0"/>
              </a:rPr>
              <a:t>Ympäristöistä</a:t>
            </a:r>
            <a:r>
              <a:rPr lang="fi-FI" dirty="0">
                <a:effectLst/>
                <a:ea typeface="Calibri" panose="020F0502020204030204" pitchFamily="34" charset="0"/>
              </a:rPr>
              <a:t> käytetään nimitystä klusteri, verkosto tai ekosysteemi.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i-FI" sz="3000" dirty="0">
                <a:effectLst/>
                <a:ea typeface="Calibri" panose="020F0502020204030204" pitchFamily="34" charset="0"/>
              </a:rPr>
              <a:t>Innovaatioekosysteemit hyötyvät läpinäkyvästä ja toimivasta infrastruktuurista.</a:t>
            </a:r>
          </a:p>
          <a:p>
            <a:pPr marL="457200" lvl="1" indent="0">
              <a:lnSpc>
                <a:spcPct val="106000"/>
              </a:lnSpc>
              <a:spcAft>
                <a:spcPts val="800"/>
              </a:spcAft>
              <a:buNone/>
            </a:pPr>
            <a:endParaRPr lang="fi-FI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52B8B8-1208-4EA5-93B1-C9FC19A75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Ideat syntyvät ja kehittyvät innovaatioiksi </a:t>
            </a:r>
            <a:r>
              <a:rPr lang="fi-FI" dirty="0" err="1"/>
              <a:t>vuorovaikutuk-sessa</a:t>
            </a:r>
            <a:r>
              <a:rPr lang="fi-FI" dirty="0"/>
              <a:t> ympäristön kanssa</a:t>
            </a:r>
          </a:p>
        </p:txBody>
      </p:sp>
    </p:spTree>
    <p:extLst>
      <p:ext uri="{BB962C8B-B14F-4D97-AF65-F5344CB8AC3E}">
        <p14:creationId xmlns:p14="http://schemas.microsoft.com/office/powerpoint/2010/main" val="2932175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084AA-5FDA-4B2A-B0FF-32EC43DC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Hyötyä tiedonjaosta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384A26-7B91-4CDF-BF61-E230AB27A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9777" y="1879600"/>
            <a:ext cx="637641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i-FI" dirty="0">
                <a:ea typeface="Calibri" panose="020F0502020204030204" pitchFamily="34" charset="0"/>
              </a:rPr>
              <a:t>Innovaatioekosysteemissä on </a:t>
            </a:r>
            <a:r>
              <a:rPr lang="fi-FI" dirty="0">
                <a:effectLst/>
                <a:ea typeface="Calibri" panose="020F0502020204030204" pitchFamily="34" charset="0"/>
              </a:rPr>
              <a:t>kumuloitunutta osaamista, eli hiljaista ja julkista tietoa sekä kokemukseen perustuvaa viisautta. </a:t>
            </a:r>
          </a:p>
          <a:p>
            <a:pPr lvl="1">
              <a:lnSpc>
                <a:spcPct val="106000"/>
              </a:lnSpc>
              <a:spcAft>
                <a:spcPts val="800"/>
              </a:spcAft>
            </a:pPr>
            <a:r>
              <a:rPr lang="fi-FI" sz="2000" dirty="0">
                <a:ea typeface="Calibri" panose="020F0502020204030204" pitchFamily="34" charset="0"/>
                <a:cs typeface="Aharoni" panose="02010803020104030203" pitchFamily="2" charset="-79"/>
              </a:rPr>
              <a:t>Dynaamiset, tiettyyn alaan erikoistuneet ympäristöt houkuttelevat osaajia ja rahoittajia.</a:t>
            </a:r>
          </a:p>
          <a:p>
            <a:pPr lvl="1">
              <a:lnSpc>
                <a:spcPct val="106000"/>
              </a:lnSpc>
              <a:spcAft>
                <a:spcPts val="800"/>
              </a:spcAft>
            </a:pPr>
            <a:r>
              <a:rPr lang="fi-FI" sz="20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Toimivaan innovaatioympäristöön kuuluvat myös innovatiiviset markkinat eli asiakkaat ja edelläkävijäkuluttajat (</a:t>
            </a:r>
            <a:r>
              <a:rPr lang="fi-FI" sz="2000" dirty="0" err="1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co-creation</a:t>
            </a:r>
            <a:r>
              <a:rPr lang="fi-FI" sz="20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).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EE217B-CB0B-425F-AB3C-E3D07B07C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Pieni yritys hyötyy suurten yritysten projekteista, kun tieto ”läikkyy” ympäristöön verkostojen avulla</a:t>
            </a:r>
          </a:p>
        </p:txBody>
      </p:sp>
    </p:spTree>
    <p:extLst>
      <p:ext uri="{BB962C8B-B14F-4D97-AF65-F5344CB8AC3E}">
        <p14:creationId xmlns:p14="http://schemas.microsoft.com/office/powerpoint/2010/main" val="240193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5E7C-7721-404D-A06E-4EEEDEA5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Joukkoälystä voimaa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876B5-4D57-8840-B725-28BE1954B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1825625"/>
            <a:ext cx="6478586" cy="4351338"/>
          </a:xfrm>
        </p:spPr>
        <p:txBody>
          <a:bodyPr>
            <a:normAutofit/>
          </a:bodyPr>
          <a:lstStyle/>
          <a:p>
            <a:r>
              <a:rPr lang="en-GB" dirty="0" err="1"/>
              <a:t>Parhaimmillaan</a:t>
            </a:r>
            <a:r>
              <a:rPr lang="en-GB" dirty="0"/>
              <a:t> </a:t>
            </a:r>
            <a:r>
              <a:rPr lang="en-GB" dirty="0" err="1"/>
              <a:t>uuteen</a:t>
            </a:r>
            <a:r>
              <a:rPr lang="en-GB" dirty="0"/>
              <a:t> </a:t>
            </a:r>
            <a:r>
              <a:rPr lang="en-GB" dirty="0" err="1"/>
              <a:t>ratkaisuun</a:t>
            </a:r>
            <a:r>
              <a:rPr lang="en-GB" dirty="0"/>
              <a:t> </a:t>
            </a:r>
            <a:r>
              <a:rPr lang="en-GB" dirty="0" err="1"/>
              <a:t>keskittyvä</a:t>
            </a:r>
            <a:r>
              <a:rPr lang="en-GB" dirty="0"/>
              <a:t> </a:t>
            </a:r>
            <a:r>
              <a:rPr lang="en-GB" dirty="0" err="1"/>
              <a:t>ajattelu</a:t>
            </a:r>
            <a:r>
              <a:rPr lang="en-GB" dirty="0"/>
              <a:t> on </a:t>
            </a:r>
            <a:r>
              <a:rPr lang="en-GB" dirty="0" err="1"/>
              <a:t>interaktiivinen</a:t>
            </a:r>
            <a:r>
              <a:rPr lang="en-GB" dirty="0"/>
              <a:t> </a:t>
            </a:r>
            <a:r>
              <a:rPr lang="en-GB" dirty="0" err="1"/>
              <a:t>sykli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yhdistää</a:t>
            </a:r>
            <a:r>
              <a:rPr lang="en-GB" dirty="0"/>
              <a:t> </a:t>
            </a:r>
            <a:r>
              <a:rPr lang="en-GB" dirty="0" err="1"/>
              <a:t>eri</a:t>
            </a:r>
            <a:r>
              <a:rPr lang="en-GB" dirty="0"/>
              <a:t> </a:t>
            </a:r>
            <a:r>
              <a:rPr lang="en-GB" dirty="0" err="1"/>
              <a:t>alojen</a:t>
            </a:r>
            <a:r>
              <a:rPr lang="en-GB" dirty="0"/>
              <a:t> </a:t>
            </a:r>
            <a:r>
              <a:rPr lang="en-GB" dirty="0" err="1"/>
              <a:t>asiantuntijoiden</a:t>
            </a:r>
            <a:r>
              <a:rPr lang="en-GB" dirty="0"/>
              <a:t> </a:t>
            </a:r>
            <a:r>
              <a:rPr lang="en-GB" dirty="0" err="1"/>
              <a:t>tietoa</a:t>
            </a:r>
            <a:r>
              <a:rPr lang="en-GB" dirty="0"/>
              <a:t>, </a:t>
            </a:r>
            <a:r>
              <a:rPr lang="en-GB" dirty="0" err="1"/>
              <a:t>näkemyksiä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intuitiota</a:t>
            </a:r>
            <a:r>
              <a:rPr lang="en-GB" dirty="0"/>
              <a:t>. </a:t>
            </a:r>
          </a:p>
          <a:p>
            <a:r>
              <a:rPr lang="en-GB" dirty="0" err="1"/>
              <a:t>Joukkoäly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mahdollistaa</a:t>
            </a:r>
            <a:r>
              <a:rPr lang="en-GB" dirty="0"/>
              <a:t> </a:t>
            </a:r>
            <a:r>
              <a:rPr lang="en-GB" dirty="0" err="1"/>
              <a:t>ratkaisun</a:t>
            </a:r>
            <a:r>
              <a:rPr lang="en-GB" dirty="0"/>
              <a:t>, jota </a:t>
            </a:r>
            <a:r>
              <a:rPr lang="en-GB" dirty="0" err="1"/>
              <a:t>kukaan</a:t>
            </a:r>
            <a:r>
              <a:rPr lang="en-GB" dirty="0"/>
              <a:t> </a:t>
            </a:r>
            <a:r>
              <a:rPr lang="en-GB" dirty="0" err="1"/>
              <a:t>ryhmän</a:t>
            </a:r>
            <a:r>
              <a:rPr lang="en-GB" dirty="0"/>
              <a:t> </a:t>
            </a:r>
            <a:r>
              <a:rPr lang="en-GB" dirty="0" err="1"/>
              <a:t>yksilö̈istä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olisi</a:t>
            </a:r>
            <a:r>
              <a:rPr lang="en-GB" dirty="0"/>
              <a:t> </a:t>
            </a:r>
            <a:r>
              <a:rPr lang="en-GB" dirty="0" err="1"/>
              <a:t>kyennyt</a:t>
            </a:r>
            <a:r>
              <a:rPr lang="en-GB" dirty="0"/>
              <a:t> </a:t>
            </a:r>
            <a:r>
              <a:rPr lang="en-GB" dirty="0" err="1"/>
              <a:t>yksin</a:t>
            </a:r>
            <a:r>
              <a:rPr lang="en-GB" dirty="0"/>
              <a:t> </a:t>
            </a:r>
            <a:r>
              <a:rPr lang="en-GB" dirty="0" err="1"/>
              <a:t>tuottamaan</a:t>
            </a:r>
            <a:r>
              <a:rPr lang="en-GB" dirty="0"/>
              <a:t>. </a:t>
            </a:r>
          </a:p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F84F3-A718-6748-A7E7-CE5FF0356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Luottamuksen</a:t>
            </a:r>
            <a:r>
              <a:rPr lang="en-GB" dirty="0"/>
              <a:t> </a:t>
            </a:r>
            <a:r>
              <a:rPr lang="en-GB" dirty="0" err="1"/>
              <a:t>ilmapiiriä</a:t>
            </a:r>
            <a:r>
              <a:rPr lang="en-GB" dirty="0"/>
              <a:t> </a:t>
            </a:r>
            <a:r>
              <a:rPr lang="en-GB" dirty="0" err="1"/>
              <a:t>tarvitaan</a:t>
            </a:r>
            <a:r>
              <a:rPr lang="en-GB" dirty="0"/>
              <a:t>, </a:t>
            </a:r>
            <a:r>
              <a:rPr lang="en-GB" dirty="0" err="1"/>
              <a:t>jotta</a:t>
            </a:r>
            <a:r>
              <a:rPr lang="en-GB" dirty="0"/>
              <a:t> </a:t>
            </a:r>
            <a:r>
              <a:rPr lang="en-GB" dirty="0" err="1"/>
              <a:t>uskalletaan</a:t>
            </a:r>
            <a:r>
              <a:rPr lang="en-GB" dirty="0"/>
              <a:t> </a:t>
            </a:r>
            <a:r>
              <a:rPr lang="en-GB" dirty="0" err="1"/>
              <a:t>luoda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mahdottomim</a:t>
            </a:r>
            <a:r>
              <a:rPr lang="en-GB" dirty="0"/>
              <a:t>-mat </a:t>
            </a:r>
            <a:r>
              <a:rPr lang="en-GB" dirty="0" err="1"/>
              <a:t>visiot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93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B9BE6-21FF-439D-A2EA-4953BC20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Innovatiivisuuden mittarit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E6DE8E-E5D9-42B5-8106-C57BEFAF0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968" y="1953641"/>
            <a:ext cx="6294120" cy="4351338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i-FI" dirty="0">
                <a:effectLst/>
                <a:ea typeface="Calibri" panose="020F0502020204030204" pitchFamily="34" charset="0"/>
              </a:rPr>
              <a:t>Floridan (2005) mukaan alueen innovatiivisuutta voidaan mitata: </a:t>
            </a:r>
          </a:p>
          <a:p>
            <a:pPr lvl="1">
              <a:lnSpc>
                <a:spcPct val="106000"/>
              </a:lnSpc>
              <a:spcAft>
                <a:spcPts val="800"/>
              </a:spcAft>
            </a:pPr>
            <a:r>
              <a:rPr lang="fi-FI" sz="2000" i="1" dirty="0">
                <a:effectLst/>
                <a:ea typeface="Calibri" panose="020F0502020204030204" pitchFamily="34" charset="0"/>
              </a:rPr>
              <a:t>teknologian</a:t>
            </a:r>
            <a:r>
              <a:rPr lang="fi-FI" sz="2000" dirty="0">
                <a:effectLst/>
                <a:ea typeface="Calibri" panose="020F0502020204030204" pitchFamily="34" charset="0"/>
              </a:rPr>
              <a:t> eli huipputekniikan yritysten määrän </a:t>
            </a:r>
          </a:p>
          <a:p>
            <a:pPr lvl="1">
              <a:lnSpc>
                <a:spcPct val="106000"/>
              </a:lnSpc>
              <a:spcAft>
                <a:spcPts val="800"/>
              </a:spcAft>
            </a:pPr>
            <a:r>
              <a:rPr lang="fi-FI" sz="2000" i="1" dirty="0">
                <a:effectLst/>
                <a:ea typeface="Calibri" panose="020F0502020204030204" pitchFamily="34" charset="0"/>
              </a:rPr>
              <a:t>talenttien</a:t>
            </a:r>
            <a:r>
              <a:rPr lang="fi-FI" sz="2000" dirty="0">
                <a:effectLst/>
                <a:ea typeface="Calibri" panose="020F0502020204030204" pitchFamily="34" charset="0"/>
              </a:rPr>
              <a:t> eli luovissa yrityksissä työskentelevien määrän ja </a:t>
            </a:r>
          </a:p>
          <a:p>
            <a:pPr lvl="1">
              <a:lnSpc>
                <a:spcPct val="106000"/>
              </a:lnSpc>
              <a:spcAft>
                <a:spcPts val="800"/>
              </a:spcAft>
            </a:pPr>
            <a:r>
              <a:rPr lang="fi-FI" sz="2000" i="1" dirty="0">
                <a:effectLst/>
                <a:ea typeface="Calibri" panose="020F0502020204030204" pitchFamily="34" charset="0"/>
              </a:rPr>
              <a:t>toleranssin</a:t>
            </a:r>
            <a:r>
              <a:rPr lang="fi-FI" sz="2000" dirty="0">
                <a:effectLst/>
                <a:ea typeface="Calibri" panose="020F0502020204030204" pitchFamily="34" charset="0"/>
              </a:rPr>
              <a:t> eli seksuaalivähemmistöjen määrän ja rotuintegraation avulla.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i-FI" dirty="0">
                <a:ea typeface="Calibri" panose="020F0502020204030204" pitchFamily="34" charset="0"/>
              </a:rPr>
              <a:t>Usein innovaatioympäristö syntyy tutkimuslaitosten ympärille.</a:t>
            </a:r>
            <a:endParaRPr lang="fi-FI" dirty="0"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FBDE1D-590A-43D1-B985-BC8A138DC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Avarakatseiset alueet houkuttelevat yksilöitä, jotka sopeutuvat nopeasti uusiin prosesseihin ja teknologioihin </a:t>
            </a:r>
            <a:r>
              <a:rPr lang="fi-FI" sz="2000" dirty="0"/>
              <a:t>(Florida 2005)</a:t>
            </a:r>
          </a:p>
        </p:txBody>
      </p:sp>
    </p:spTree>
    <p:extLst>
      <p:ext uri="{BB962C8B-B14F-4D97-AF65-F5344CB8AC3E}">
        <p14:creationId xmlns:p14="http://schemas.microsoft.com/office/powerpoint/2010/main" val="23701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9AFE70-BD9B-4E5F-A053-411334427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003"/>
            <a:ext cx="9144000" cy="2387600"/>
          </a:xfrm>
        </p:spPr>
        <p:txBody>
          <a:bodyPr/>
          <a:lstStyle/>
          <a:p>
            <a:r>
              <a:rPr lang="fi-FI" dirty="0"/>
              <a:t>OSA V: Pelkkä idea ei riitä – startup-tarinoihin liittyy vahvasti rahoitus  </a:t>
            </a:r>
          </a:p>
        </p:txBody>
      </p:sp>
    </p:spTree>
    <p:extLst>
      <p:ext uri="{BB962C8B-B14F-4D97-AF65-F5344CB8AC3E}">
        <p14:creationId xmlns:p14="http://schemas.microsoft.com/office/powerpoint/2010/main" val="333769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6ECDC3-9D8D-48F7-88D3-BAA402542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830" y="445273"/>
            <a:ext cx="9144000" cy="981448"/>
          </a:xfrm>
        </p:spPr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FF4684-9433-4BF5-A5AF-D672F351F12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6663" y="1687747"/>
            <a:ext cx="5183187" cy="4498975"/>
          </a:xfrm>
        </p:spPr>
        <p:txBody>
          <a:bodyPr>
            <a:normAutofit/>
          </a:bodyPr>
          <a:lstStyle/>
          <a:p>
            <a:r>
              <a:rPr lang="fi-FI" dirty="0"/>
              <a:t>OSA V: Pelkkä idea ei riitä – startup-tarinoihin liittyy vahvasti rahoitus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OSA VI: Elintarvikealan erityispiirteet</a:t>
            </a:r>
          </a:p>
          <a:p>
            <a:endParaRPr lang="fi-FI" dirty="0"/>
          </a:p>
          <a:p>
            <a:r>
              <a:rPr lang="fi-FI" dirty="0"/>
              <a:t>OSA VII: Startupin menestystekijöitä</a:t>
            </a:r>
          </a:p>
        </p:txBody>
      </p:sp>
      <p:sp>
        <p:nvSpPr>
          <p:cNvPr id="5" name="Sisällön paikkamerkki 5">
            <a:extLst>
              <a:ext uri="{FF2B5EF4-FFF2-40B4-BE49-F238E27FC236}">
                <a16:creationId xmlns:a16="http://schemas.microsoft.com/office/drawing/2014/main" id="{4F52F4F7-274E-4D4C-B440-1A958F27F281}"/>
              </a:ext>
            </a:extLst>
          </p:cNvPr>
          <p:cNvSpPr txBox="1">
            <a:spLocks/>
          </p:cNvSpPr>
          <p:nvPr/>
        </p:nvSpPr>
        <p:spPr>
          <a:xfrm>
            <a:off x="1404469" y="1690687"/>
            <a:ext cx="5183187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F80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000" dirty="0"/>
              <a:t>OSA I: Mikä on startup?</a:t>
            </a:r>
          </a:p>
          <a:p>
            <a:pPr marL="0" indent="0">
              <a:buNone/>
            </a:pPr>
            <a:endParaRPr lang="fi-FI" sz="3000" dirty="0"/>
          </a:p>
          <a:p>
            <a:r>
              <a:rPr lang="fi-FI" sz="3000" dirty="0"/>
              <a:t>OSA II: Esikuvilla ja ympäristöllä on merkitystä</a:t>
            </a:r>
          </a:p>
          <a:p>
            <a:pPr marL="0" indent="0">
              <a:buNone/>
            </a:pPr>
            <a:endParaRPr lang="fi-FI" sz="3000" dirty="0"/>
          </a:p>
          <a:p>
            <a:r>
              <a:rPr lang="fi-FI" sz="3000" dirty="0"/>
              <a:t>OSA III: Startup tarvitsee idean</a:t>
            </a:r>
          </a:p>
          <a:p>
            <a:endParaRPr lang="fi-FI" sz="3000" dirty="0"/>
          </a:p>
          <a:p>
            <a:r>
              <a:rPr lang="fi-FI" sz="3000" dirty="0"/>
              <a:t>OSA IV: Innovaatioympäristön merkitys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192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09ADC-9476-4376-96DE-E3A86D62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 (1/2)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EDB9DF-0062-496F-A8A4-974120AFD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4913" y="1825625"/>
            <a:ext cx="6382407" cy="4351338"/>
          </a:xfrm>
        </p:spPr>
        <p:txBody>
          <a:bodyPr>
            <a:normAutofit fontScale="92500"/>
          </a:bodyPr>
          <a:lstStyle/>
          <a:p>
            <a:r>
              <a:rPr lang="fi-FI" sz="3000" dirty="0"/>
              <a:t>Suuri osa startup-uutisoinnista koskee rahoitusta.</a:t>
            </a:r>
            <a:endParaRPr lang="fi-FI" sz="30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Näyttävä rahoituskierros enteilee startup-narratiivissa menestystä.</a:t>
            </a:r>
            <a:endParaRPr lang="fi-FI" sz="1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>
                <a:effectLst/>
                <a:ea typeface="Calibri" panose="020F0502020204030204" pitchFamily="34" charset="0"/>
              </a:rPr>
              <a:t>Startupien ensimmäisen tuotekehitys- ja konseptointivaiheen rahoitus katetaan suurimmaksi osaksi omilla tai sukulaisten varoilla. </a:t>
            </a:r>
          </a:p>
          <a:p>
            <a:pPr lvl="1"/>
            <a:r>
              <a:rPr lang="fi-FI" dirty="0"/>
              <a:t>Rahoituskierrokset raskaita ja vievät resursseja.</a:t>
            </a:r>
          </a:p>
          <a:p>
            <a:pPr lvl="1"/>
            <a:r>
              <a:rPr lang="fi-FI" dirty="0"/>
              <a:t>Pääomasijoittajat tulevat yleensä mukaan vasta siemenvaiheiden jälkeen. 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55ED9F-927C-4894-892B-83FF54855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245" y="2186609"/>
            <a:ext cx="2878138" cy="3596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>
                <a:ea typeface="Calibri" panose="020F0502020204030204" pitchFamily="34" charset="0"/>
              </a:rPr>
              <a:t>Liian vähäiset resurssit ovat keskeisin ongelma suomalaisten elintarvike-startupien keskuudessa </a:t>
            </a:r>
            <a:r>
              <a:rPr lang="fi-FI" sz="2000" dirty="0">
                <a:ea typeface="Calibri" panose="020F0502020204030204" pitchFamily="34" charset="0"/>
              </a:rPr>
              <a:t>(Design </a:t>
            </a:r>
            <a:r>
              <a:rPr lang="fi-FI" sz="2000" dirty="0" err="1">
                <a:ea typeface="Calibri" panose="020F0502020204030204" pitchFamily="34" charset="0"/>
              </a:rPr>
              <a:t>Bites</a:t>
            </a:r>
            <a:r>
              <a:rPr lang="fi-FI" sz="2000" dirty="0">
                <a:ea typeface="Calibri" panose="020F0502020204030204" pitchFamily="34" charset="0"/>
              </a:rPr>
              <a:t>-hanke, 2020)</a:t>
            </a:r>
            <a:endParaRPr lang="fi-FI" sz="2000" dirty="0"/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3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ABE1E-19CF-4A68-A66D-2D63237A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 (2/2)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3A0214-3442-4033-AA35-CB3B4D04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3688" y="1825625"/>
            <a:ext cx="6407912" cy="4351338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Startupien</a:t>
            </a:r>
            <a:r>
              <a:rPr lang="fi-FI" dirty="0"/>
              <a:t> kehitysvaihe ideasta innovaatioksi rahoitetaan lähtökohtaisesti ulkoisella pääomalla.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Puhutaan alkuvaiheen kuolemanlaaksosta: tuotteen tai palvelun luominen ja markkinointi kuluttavat rahaa, mutta tuloja ei ole tai ne eivät ainakaan riitä kattamaan kuluja. </a:t>
            </a:r>
          </a:p>
          <a:p>
            <a:r>
              <a:rPr lang="fi-FI" dirty="0"/>
              <a:t>Suomalaisten startupien saama rahoitus on kasvanut viime vuosina – erityisesti ulkomainen pääoma.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F11171-25BD-4F55-B96B-0E8117BE4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Rahoitusta haetaan niin kotimaisista kuin ulkomaisista kanavista</a:t>
            </a:r>
          </a:p>
        </p:txBody>
      </p:sp>
    </p:spTree>
    <p:extLst>
      <p:ext uri="{BB962C8B-B14F-4D97-AF65-F5344CB8AC3E}">
        <p14:creationId xmlns:p14="http://schemas.microsoft.com/office/powerpoint/2010/main" val="3259353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FC140-F3B1-4D81-8C07-032D27F1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Rahoitusta valtiontuista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B1909E-4105-4CF0-BD84-175761069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2560" y="1825625"/>
            <a:ext cx="6284976" cy="4507442"/>
          </a:xfrm>
        </p:spPr>
        <p:txBody>
          <a:bodyPr>
            <a:normAutofit fontScale="92500"/>
          </a:bodyPr>
          <a:lstStyle/>
          <a:p>
            <a:r>
              <a:rPr lang="fi-FI" sz="3000" dirty="0">
                <a:effectLst/>
                <a:ea typeface="Calibri" panose="020F0502020204030204" pitchFamily="34" charset="0"/>
              </a:rPr>
              <a:t>Suomessa ja muualla Euroopassa startupeihin kohdistuvat valtiolliset tukitoimet ovat lisääntyneet viime vuosina. </a:t>
            </a:r>
          </a:p>
          <a:p>
            <a:r>
              <a:rPr lang="fi-FI" sz="3000">
                <a:effectLst/>
                <a:ea typeface="Calibri" panose="020F0502020204030204" pitchFamily="34" charset="0"/>
              </a:rPr>
              <a:t>Valtion </a:t>
            </a:r>
            <a:r>
              <a:rPr lang="fi-FI" sz="3000" dirty="0">
                <a:effectLst/>
                <a:ea typeface="Calibri" panose="020F0502020204030204" pitchFamily="34" charset="0"/>
              </a:rPr>
              <a:t>rahoittamien innovaatioita ja startupeja tukevien organisaatioiden määrä on lisääntynyt huomattavasti. </a:t>
            </a:r>
          </a:p>
          <a:p>
            <a:pPr lvl="1"/>
            <a:r>
              <a:rPr lang="en-GB" sz="2200" dirty="0" err="1"/>
              <a:t>Vuonna</a:t>
            </a:r>
            <a:r>
              <a:rPr lang="en-GB" sz="2200" dirty="0"/>
              <a:t> 2016 </a:t>
            </a:r>
            <a:r>
              <a:rPr lang="en-GB" sz="2200" dirty="0" err="1"/>
              <a:t>Euroopassa</a:t>
            </a:r>
            <a:r>
              <a:rPr lang="en-GB" sz="2200" dirty="0"/>
              <a:t> </a:t>
            </a:r>
            <a:r>
              <a:rPr lang="en-GB" sz="2200" dirty="0" err="1"/>
              <a:t>oli</a:t>
            </a:r>
            <a:r>
              <a:rPr lang="en-GB" sz="2200" dirty="0"/>
              <a:t> </a:t>
            </a:r>
            <a:r>
              <a:rPr lang="en-GB" sz="2200" dirty="0" err="1"/>
              <a:t>kuusi</a:t>
            </a:r>
            <a:r>
              <a:rPr lang="en-GB" sz="2200" dirty="0"/>
              <a:t> </a:t>
            </a:r>
            <a:r>
              <a:rPr lang="en-GB" sz="2200" dirty="0" err="1"/>
              <a:t>pelkästään</a:t>
            </a:r>
            <a:r>
              <a:rPr lang="en-GB" sz="2200" dirty="0"/>
              <a:t> </a:t>
            </a:r>
            <a:r>
              <a:rPr lang="en-GB" sz="2200" dirty="0" err="1"/>
              <a:t>ruokajärjestelmään</a:t>
            </a:r>
            <a:r>
              <a:rPr lang="en-GB" sz="2200" dirty="0"/>
              <a:t> </a:t>
            </a:r>
            <a:r>
              <a:rPr lang="en-GB" sz="2200" dirty="0" err="1"/>
              <a:t>keskittynytta</a:t>
            </a:r>
            <a:r>
              <a:rPr lang="en-GB" sz="2200" dirty="0"/>
              <a:t>̈ </a:t>
            </a:r>
            <a:r>
              <a:rPr lang="en-GB" sz="2200" dirty="0" err="1"/>
              <a:t>hautomoa</a:t>
            </a:r>
            <a:r>
              <a:rPr lang="en-GB" sz="2200" dirty="0"/>
              <a:t>. </a:t>
            </a:r>
            <a:r>
              <a:rPr lang="en-GB" sz="2200" dirty="0" err="1"/>
              <a:t>Vuonna</a:t>
            </a:r>
            <a:r>
              <a:rPr lang="en-GB" sz="2200" dirty="0"/>
              <a:t> 2019 </a:t>
            </a:r>
            <a:r>
              <a:rPr lang="en-GB" sz="2200" dirty="0" err="1"/>
              <a:t>niita</a:t>
            </a:r>
            <a:r>
              <a:rPr lang="en-GB" sz="2200" dirty="0"/>
              <a:t>̈ </a:t>
            </a:r>
            <a:r>
              <a:rPr lang="en-GB" sz="2200" dirty="0" err="1"/>
              <a:t>oli</a:t>
            </a:r>
            <a:r>
              <a:rPr lang="en-GB" sz="2200" dirty="0"/>
              <a:t> jo </a:t>
            </a:r>
            <a:r>
              <a:rPr lang="en-GB" sz="2200" dirty="0" err="1"/>
              <a:t>noin</a:t>
            </a:r>
            <a:r>
              <a:rPr lang="en-GB" sz="2200" dirty="0"/>
              <a:t> 80 (VTT). </a:t>
            </a:r>
          </a:p>
          <a:p>
            <a:pPr lvl="1"/>
            <a:endParaRPr lang="fi-FI" sz="2200" dirty="0">
              <a:effectLst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4DEE04-88E8-43C8-87D7-A03B0D45D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500" dirty="0">
                <a:effectLst/>
                <a:ea typeface="Calibri" panose="020F0502020204030204" pitchFamily="34" charset="0"/>
              </a:rPr>
              <a:t>Business Finlandin tukemia elintarvikealan startup-yrityksiä oli vuonna 2019 noin 90 eli noin kolme kertaa enemmän kuin vuonna 2016</a:t>
            </a: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97818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D47DD7-4B92-441F-9D56-EDA58AE1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 err="1">
                <a:effectLst/>
                <a:ea typeface="Calibri" panose="020F0502020204030204" pitchFamily="34" charset="0"/>
              </a:rPr>
              <a:t>Agri</a:t>
            </a:r>
            <a:r>
              <a:rPr lang="fi-FI" sz="2800" dirty="0">
                <a:effectLst/>
                <a:ea typeface="Calibri" panose="020F0502020204030204" pitchFamily="34" charset="0"/>
              </a:rPr>
              <a:t>-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foodtech</a:t>
            </a:r>
            <a:r>
              <a:rPr lang="fi-FI" sz="2800" dirty="0">
                <a:effectLst/>
                <a:ea typeface="Calibri" panose="020F0502020204030204" pitchFamily="34" charset="0"/>
              </a:rPr>
              <a:t>-startupien rahoituksen jakautuminen Saksassa (240 milj.€), Iso-Britanniassa (miljardi euroa) ja Ranskassa (450 milj.€).</a:t>
            </a:r>
            <a:br>
              <a:rPr lang="fi-FI" sz="2000" dirty="0">
                <a:effectLst/>
                <a:ea typeface="Calibri" panose="020F0502020204030204" pitchFamily="34" charset="0"/>
              </a:rPr>
            </a:br>
            <a:endParaRPr lang="fi-FI" sz="2000" dirty="0"/>
          </a:p>
        </p:txBody>
      </p:sp>
      <p:pic>
        <p:nvPicPr>
          <p:cNvPr id="4" name="Sisällön paikkamerkki 3" descr="FOODTECH: THE BIGGEST EUROPEAN STARTUP OPPORTUNITY YOU DIDN'T KNOW ...">
            <a:extLst>
              <a:ext uri="{FF2B5EF4-FFF2-40B4-BE49-F238E27FC236}">
                <a16:creationId xmlns:a16="http://schemas.microsoft.com/office/drawing/2014/main" id="{92F65FA8-BA63-4542-894A-AF600E018C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30064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A5C4D94-67DF-4055-8B9B-4365719CEB76}"/>
              </a:ext>
            </a:extLst>
          </p:cNvPr>
          <p:cNvSpPr txBox="1"/>
          <p:nvPr/>
        </p:nvSpPr>
        <p:spPr>
          <a:xfrm>
            <a:off x="1459242" y="5716812"/>
            <a:ext cx="9532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Euroopassa rahoituskokonaisuus on n.3 miljardia euroa. Suomessa 130 miljoonaa euroa vuonna 2019.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5E10056-A658-466E-969B-9BBE7A025092}"/>
              </a:ext>
            </a:extLst>
          </p:cNvPr>
          <p:cNvSpPr txBox="1"/>
          <p:nvPr/>
        </p:nvSpPr>
        <p:spPr>
          <a:xfrm>
            <a:off x="1332614" y="4869713"/>
            <a:ext cx="1013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Lähde: 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www.m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edium.com</a:t>
            </a:r>
            <a:endParaRPr lang="fi-F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94870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90C14-0ABE-4048-8BA1-025EF778F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 VI: Ruoka-alan erityispiirteitä</a:t>
            </a:r>
          </a:p>
        </p:txBody>
      </p:sp>
    </p:spTree>
    <p:extLst>
      <p:ext uri="{BB962C8B-B14F-4D97-AF65-F5344CB8AC3E}">
        <p14:creationId xmlns:p14="http://schemas.microsoft.com/office/powerpoint/2010/main" val="668436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1201F0-3F4F-4AF4-A516-E6A4E332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Ruoka-alan innovaatioympäristöt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E511F9-63C0-4B2D-B09C-F63C84A21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861" y="1879600"/>
            <a:ext cx="6519041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3000" dirty="0"/>
              <a:t>Ruoka-alan innovaatioympäristöt lähteneet käyntiin Euroopassa ja Suomessakin rakennustyö on alkanut</a:t>
            </a:r>
          </a:p>
          <a:p>
            <a:r>
              <a:rPr lang="fi-FI" sz="3000" dirty="0"/>
              <a:t>Suomalainen ruoka-alan ekosysteemi on vielä suhteellisen heikko </a:t>
            </a:r>
            <a:r>
              <a:rPr lang="fi-FI" sz="2600" dirty="0"/>
              <a:t>(Naumanen 2019)</a:t>
            </a:r>
            <a:r>
              <a:rPr lang="fi-FI" sz="3000" dirty="0"/>
              <a:t>: </a:t>
            </a:r>
          </a:p>
          <a:p>
            <a:pPr lvl="1"/>
            <a:r>
              <a:rPr lang="fi-FI" sz="2200" dirty="0"/>
              <a:t>Alalla on 25 suurta yritystä. Pieniä yrityksiä on paljon.</a:t>
            </a:r>
          </a:p>
          <a:p>
            <a:pPr lvl="1"/>
            <a:r>
              <a:rPr lang="fi-FI" sz="2200" dirty="0"/>
              <a:t>Keskisuuret, nopeasti kasvavat yli 20 henkilöä työllistävät yritykset puuttuvat lähes kokonaan.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Myös klusterinomaiset, suuria ja pieniä yrityksiä sekä tutkimusinstituutteja yhdistävät maantieteelliset innovaatiokeskittymät</a:t>
            </a:r>
            <a:r>
              <a:rPr lang="fi-FI" sz="2200" dirty="0">
                <a:ea typeface="Calibri" panose="020F0502020204030204" pitchFamily="34" charset="0"/>
                <a:cs typeface="Times New Roman" panose="02020603050405020304" pitchFamily="18" charset="0"/>
              </a:rPr>
              <a:t> puuttuvat.</a:t>
            </a:r>
            <a:endParaRPr lang="fi-FI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414C72-B8A9-4F7C-A86F-3E4D9C67D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Ruoka-alan </a:t>
            </a:r>
            <a:r>
              <a:rPr lang="fi-FI" dirty="0" err="1"/>
              <a:t>innovaatioym-päristöt</a:t>
            </a:r>
            <a:r>
              <a:rPr lang="fi-FI" dirty="0"/>
              <a:t> ovat Suomessa kehittymässä</a:t>
            </a:r>
          </a:p>
        </p:txBody>
      </p:sp>
    </p:spTree>
    <p:extLst>
      <p:ext uri="{BB962C8B-B14F-4D97-AF65-F5344CB8AC3E}">
        <p14:creationId xmlns:p14="http://schemas.microsoft.com/office/powerpoint/2010/main" val="4105424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7E3FF4-474B-41D0-AF5D-FC0DE792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Suuret yritykset avainroolissa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FAE61B-314A-47CD-B125-306C641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088" y="1879600"/>
            <a:ext cx="6531864" cy="4351338"/>
          </a:xfrm>
        </p:spPr>
        <p:txBody>
          <a:bodyPr>
            <a:normAutofit/>
          </a:bodyPr>
          <a:lstStyle/>
          <a:p>
            <a:r>
              <a:rPr lang="fi-FI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On esitetty, että suurten yritysten pitäisi panostaa tutkimus- ja kehitystoimintaansa enemmän kuin niiden omalle voitonmaksimoinnille on optimaalista  </a:t>
            </a:r>
            <a:r>
              <a:rPr lang="fi-FI" sz="20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(Maliranta 2014).</a:t>
            </a:r>
            <a:endParaRPr lang="fi-FI" sz="2000" dirty="0">
              <a:effectLst/>
              <a:ea typeface="Calibri" panose="020F0502020204030204" pitchFamily="34" charset="0"/>
            </a:endParaRPr>
          </a:p>
          <a:p>
            <a:pPr lvl="1"/>
            <a:r>
              <a:rPr lang="fi-FI" sz="2200" dirty="0">
                <a:ea typeface="Calibri" panose="020F0502020204030204" pitchFamily="34" charset="0"/>
                <a:cs typeface="Aharoni" panose="02010803020104030203" pitchFamily="2" charset="-79"/>
              </a:rPr>
              <a:t>Suurilla yrityksillä on innovoinnin vaatimia monialaisia resursseja.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Suurten yritysten toiminta kiihdyttää tutkimussektoria ja luo kilpailua, joka pakottaa koko alaa panostuksiin.  </a:t>
            </a:r>
          </a:p>
          <a:p>
            <a:pPr lvl="1"/>
            <a:r>
              <a:rPr lang="fi-FI" sz="2200" dirty="0">
                <a:ea typeface="Calibri" panose="020F0502020204030204" pitchFamily="34" charset="0"/>
                <a:cs typeface="Aharoni" panose="02010803020104030203" pitchFamily="2" charset="-79"/>
              </a:rPr>
              <a:t>Läikkymisvaikutus kiihdyttää uusien yritysten syntymistä.</a:t>
            </a:r>
            <a:endParaRPr lang="fi-FI" sz="2200" dirty="0">
              <a:effectLst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CA3F04-16A2-4058-9222-9B98B3E3D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Suurten yritysten tuotekehitys-panoksilla on huomattava vaikutus koko innovaatio-ympäristöön</a:t>
            </a:r>
          </a:p>
        </p:txBody>
      </p:sp>
    </p:spTree>
    <p:extLst>
      <p:ext uri="{BB962C8B-B14F-4D97-AF65-F5344CB8AC3E}">
        <p14:creationId xmlns:p14="http://schemas.microsoft.com/office/powerpoint/2010/main" val="2269376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1BBB0-3BA3-4C65-A858-976BB137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Poliittinen ohjaus vaikuttaa innovaatioympäristöön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DD929E-E100-4A0F-984E-2DD7F23C2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2126511"/>
            <a:ext cx="6399471" cy="4050451"/>
          </a:xfrm>
        </p:spPr>
        <p:txBody>
          <a:bodyPr>
            <a:normAutofit fontScale="92500" lnSpcReduction="20000"/>
          </a:bodyPr>
          <a:lstStyle/>
          <a:p>
            <a:r>
              <a:rPr lang="fi-FI" sz="30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Suomessa ruoka ja ravitsemus limittyvät usean politiikkasektorin ja ministeriön alaisuuteen, osaksi esim. maatalous-, terveys- ja kuluttajapolitiikkaa. </a:t>
            </a:r>
          </a:p>
          <a:p>
            <a:r>
              <a:rPr lang="fi-FI" sz="3000" dirty="0">
                <a:effectLst/>
                <a:ea typeface="Calibri" panose="020F0502020204030204" pitchFamily="34" charset="0"/>
              </a:rPr>
              <a:t>Politiikalla vaikutetaan muun muassa siihen: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</a:rPr>
              <a:t>mitä ihmiset syövät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</a:rPr>
              <a:t>miten ruoka on tuotettu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</a:rPr>
              <a:t>miten sitä on käsitelty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</a:rPr>
              <a:t>kenen saavutettavissa ruokaa on ja </a:t>
            </a:r>
          </a:p>
          <a:p>
            <a:pPr lvl="1"/>
            <a:r>
              <a:rPr lang="fi-FI" sz="2200" dirty="0">
                <a:effectLst/>
                <a:ea typeface="Calibri" panose="020F0502020204030204" pitchFamily="34" charset="0"/>
              </a:rPr>
              <a:t>millä keinoin sitä on saatavissa</a:t>
            </a:r>
            <a:endParaRPr lang="fi-FI" sz="2200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8AF1B9-1C53-4302-829A-28410CD83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>
                <a:effectLst/>
                <a:ea typeface="Calibri" panose="020F0502020204030204" pitchFamily="34" charset="0"/>
              </a:rPr>
              <a:t>Viime vuosikymmeninä valtion ruokapoliittisten toimien keskeinen tavoite on ollut </a:t>
            </a:r>
            <a:r>
              <a:rPr lang="fi-FI" dirty="0" err="1">
                <a:effectLst/>
                <a:ea typeface="Calibri" panose="020F0502020204030204" pitchFamily="34" charset="0"/>
              </a:rPr>
              <a:t>kansantervey-den</a:t>
            </a:r>
            <a:r>
              <a:rPr lang="fi-FI" dirty="0">
                <a:effectLst/>
                <a:ea typeface="Calibri" panose="020F0502020204030204" pitchFamily="34" charset="0"/>
              </a:rPr>
              <a:t> edistäminen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700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BA5EF-C279-4BAB-8AA0-FBAD7CC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Kuluttajat ja ruokailmiöt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1285C5-DBE6-4DE6-A722-1F90D5DB6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231" y="1825625"/>
            <a:ext cx="6519041" cy="435133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7F807F"/>
                </a:solidFill>
              </a:rPr>
              <a:t>Ruokakulttuuria leimaa yksilökeskeisyys, terveys, eettisyys ja arvopohjaisuus.</a:t>
            </a:r>
          </a:p>
          <a:p>
            <a:pPr lvl="1"/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Ruoan kulutuksesta on tullut keskeinen identiteetin rakennusväline.</a:t>
            </a:r>
            <a:r>
              <a:rPr lang="fi-FI" sz="2000" dirty="0"/>
              <a:t> </a:t>
            </a:r>
          </a:p>
          <a:p>
            <a:r>
              <a:rPr lang="fi-FI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Viime vuosina ruokakulttuurin erityispiirre on ollut myös ruokaan liittyvien ilmiöiden nopea kierto. </a:t>
            </a:r>
          </a:p>
          <a:p>
            <a:pPr lvl="1"/>
            <a:r>
              <a:rPr lang="fi-FI" sz="20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Sirpaloitumista tukevat mediajulkisuus ja julkisen tilan moninaistuminen internetin ja sosiaalisen median ansiosta (</a:t>
            </a:r>
            <a:r>
              <a:rPr lang="fi-FI" sz="2000" dirty="0" err="1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Jallinoja</a:t>
            </a:r>
            <a:r>
              <a:rPr lang="fi-FI" sz="20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 ym. 2019; ks. myös Isotalo ym. 2019).</a:t>
            </a:r>
            <a:endParaRPr lang="fi-FI" sz="2000" dirty="0">
              <a:cs typeface="Aharoni" panose="02010803020104030203" pitchFamily="2" charset="-79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FA0923-CF48-4EED-948D-A78D767C5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Kuluttajien muuttuvat arvot ja </a:t>
            </a:r>
            <a:r>
              <a:rPr lang="fi-FI" dirty="0" err="1"/>
              <a:t>ruokajärjestel-män</a:t>
            </a:r>
            <a:r>
              <a:rPr lang="fi-FI" dirty="0"/>
              <a:t> murros ohjaavat ruoka-alan startupeja</a:t>
            </a:r>
          </a:p>
        </p:txBody>
      </p:sp>
    </p:spTree>
    <p:extLst>
      <p:ext uri="{BB962C8B-B14F-4D97-AF65-F5344CB8AC3E}">
        <p14:creationId xmlns:p14="http://schemas.microsoft.com/office/powerpoint/2010/main" val="2624202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B2490-A9FE-4421-A593-69903240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Muutokset vaativat aikaa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4560DC-CC01-4F8D-87D2-621CD9843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033" y="1810264"/>
            <a:ext cx="6266688" cy="4490009"/>
          </a:xfrm>
        </p:spPr>
        <p:txBody>
          <a:bodyPr>
            <a:normAutofit/>
          </a:bodyPr>
          <a:lstStyle/>
          <a:p>
            <a:r>
              <a:rPr lang="fi-FI" dirty="0">
                <a:effectLst/>
                <a:ea typeface="Calibri" panose="020F0502020204030204" pitchFamily="34" charset="0"/>
              </a:rPr>
              <a:t>Kaura on esimerkki siitä, että uuden raaka-aineen hyväksyminen valtavirraksi vie aikaa. </a:t>
            </a:r>
          </a:p>
          <a:p>
            <a:pPr lvl="1"/>
            <a:r>
              <a:rPr lang="fi-FI" sz="2200" dirty="0">
                <a:solidFill>
                  <a:schemeClr val="bg1">
                    <a:lumMod val="50000"/>
                  </a:schemeClr>
                </a:solidFill>
              </a:rPr>
              <a:t>Kauraa on vuosikymmenet viljelty lähinnä rehuksi, mutta viime vuosina arvokkaamman elintarvikekauran viljely on lisääntynyt jopa niin, että kauranviljelijöitä kaivataan lisää.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688F6B-D50D-4356-85B1-E3F3FC6E6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Ruokakulttuuri ja siihen liittyvät tavat muuttuvat hitaasti</a:t>
            </a:r>
          </a:p>
        </p:txBody>
      </p:sp>
    </p:spTree>
    <p:extLst>
      <p:ext uri="{BB962C8B-B14F-4D97-AF65-F5344CB8AC3E}">
        <p14:creationId xmlns:p14="http://schemas.microsoft.com/office/powerpoint/2010/main" val="354336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B4E17D-7376-4127-B3F4-16FA74EF3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 I: Mikä on startup?</a:t>
            </a:r>
          </a:p>
        </p:txBody>
      </p:sp>
    </p:spTree>
    <p:extLst>
      <p:ext uri="{BB962C8B-B14F-4D97-AF65-F5344CB8AC3E}">
        <p14:creationId xmlns:p14="http://schemas.microsoft.com/office/powerpoint/2010/main" val="2498911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6DA511-644F-4786-8EF9-0BBF1556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Kasvisruokamarkkinoilla muutoksia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E76BA5-2BC1-45D8-BFFA-41C31246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4057" y="1889252"/>
            <a:ext cx="6484476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effectLst/>
                <a:ea typeface="Calibri" panose="020F0502020204030204" pitchFamily="34" charset="0"/>
              </a:rPr>
              <a:t>Kasvimaidot ovat esimerkki siitä, että vegaanit eivät ostokäyttäytymisellään suoraan määritä eläinproteiineja korvaavien tuotteiden markkinaa.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 Britanniassa vegaaneja on muutama prosentti, mutta kasvimaitoja käytti vuoden 2019 kyselyn mukaan 23 prosenttia briteistä (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Mintel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2020). 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>
                <a:effectLst/>
                <a:ea typeface="Calibri" panose="020F0502020204030204" pitchFamily="34" charset="0"/>
              </a:rPr>
              <a:t>Kasviproteiinituotteissa on samansuuntainen kehitys. Lihaa korvaavat tuotteet alkoivat saada julkisuutta startupien kautta.</a:t>
            </a:r>
          </a:p>
          <a:p>
            <a:pPr lvl="1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Startupien rinnalla myös monet liha-alan yritykset ja valmisruokayhtiöt ovat alkaneet valmistaa kasviproteiinipihvejä, makkaroita ja muita vastaavia tuotteita.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8EEFF77-75B2-40B5-A16C-A990AF482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effectLst/>
                <a:ea typeface="Calibri" panose="020F0502020204030204" pitchFamily="34" charset="0"/>
              </a:rPr>
              <a:t>Kasvipohjaiset tuotteet nähdään yhtenä tulevaisuuden </a:t>
            </a:r>
            <a:r>
              <a:rPr lang="fi-FI" sz="2800" dirty="0" err="1">
                <a:effectLst/>
                <a:ea typeface="Calibri" panose="020F0502020204030204" pitchFamily="34" charset="0"/>
              </a:rPr>
              <a:t>ruokaratkai</a:t>
            </a:r>
            <a:r>
              <a:rPr lang="fi-FI" sz="2800" dirty="0">
                <a:effectLst/>
                <a:ea typeface="Calibri" panose="020F0502020204030204" pitchFamily="34" charset="0"/>
              </a:rPr>
              <a:t>-suista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6607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6657DB-D099-4CCD-B501-58020D16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Ruoka-alan startupit ja ilmiöt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76B0C3-C43F-4B41-9340-52A37948D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583" y="1833576"/>
            <a:ext cx="6583326" cy="4351338"/>
          </a:xfrm>
        </p:spPr>
        <p:txBody>
          <a:bodyPr>
            <a:normAutofit/>
          </a:bodyPr>
          <a:lstStyle/>
          <a:p>
            <a:r>
              <a:rPr lang="fi-FI" dirty="0"/>
              <a:t>Ilmiöt eivät rajoitu kasviproteiineihin:</a:t>
            </a:r>
          </a:p>
          <a:p>
            <a:pPr lvl="1"/>
            <a:r>
              <a:rPr lang="fi-FI" dirty="0"/>
              <a:t>Myös uudet maatalousteknologiat, ruokaketjun digitalisoituminen (</a:t>
            </a:r>
            <a:r>
              <a:rPr lang="fi-FI" dirty="0" err="1"/>
              <a:t>sensorinti</a:t>
            </a:r>
            <a:r>
              <a:rPr lang="fi-FI" dirty="0"/>
              <a:t>, uudet kuljetustavat) sekä ruokahävikin hyödyntäminen kiinnostavat.</a:t>
            </a:r>
          </a:p>
          <a:p>
            <a:r>
              <a:rPr lang="fi-FI" dirty="0"/>
              <a:t>Myös paikalliset ilmiöt uudistavat ruoka-alaa (esim. </a:t>
            </a:r>
            <a:r>
              <a:rPr lang="fi-FI" dirty="0" err="1"/>
              <a:t>reko</a:t>
            </a:r>
            <a:r>
              <a:rPr lang="fi-FI" dirty="0"/>
              <a:t>, pienpanimot, ravintolapäivä, yms.)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000A35-F1C7-4EC3-8E9D-C2E94356E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Startupit edistävät ruoka-alan uudistumista</a:t>
            </a:r>
          </a:p>
        </p:txBody>
      </p:sp>
    </p:spTree>
    <p:extLst>
      <p:ext uri="{BB962C8B-B14F-4D97-AF65-F5344CB8AC3E}">
        <p14:creationId xmlns:p14="http://schemas.microsoft.com/office/powerpoint/2010/main" val="830408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C49D3-3BFE-4619-B1A7-616F81BC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 innovaatio leimahtaa ilmiöksi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C2D062-AE9A-4F19-9D06-687BBD155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1825625"/>
            <a:ext cx="6508898" cy="4351338"/>
          </a:xfrm>
        </p:spPr>
        <p:txBody>
          <a:bodyPr>
            <a:normAutofit/>
          </a:bodyPr>
          <a:lstStyle/>
          <a:p>
            <a:r>
              <a:rPr lang="fi-FI" dirty="0"/>
              <a:t>Ruokaan liittyvät vahvasti tunteen ja tarinat.</a:t>
            </a:r>
          </a:p>
          <a:p>
            <a:pPr lvl="1"/>
            <a:r>
              <a:rPr lang="fi-FI" dirty="0"/>
              <a:t>Ruoka voi ratkaista ongelmaa tai se voi olla salaperäistä. Se on keino rakastaa ja pitää huolta.</a:t>
            </a:r>
          </a:p>
          <a:p>
            <a:r>
              <a:rPr lang="fi-FI" dirty="0" err="1"/>
              <a:t>Viraalit</a:t>
            </a:r>
            <a:r>
              <a:rPr lang="fi-FI" dirty="0"/>
              <a:t> ilmiöt syntyvät, kun pienet alut leviävät, tarttuvat ja luovat näin ”epidemian”.</a:t>
            </a:r>
          </a:p>
          <a:p>
            <a:r>
              <a:rPr lang="fi-FI" dirty="0"/>
              <a:t>Medialla on keskeinen rooli ilmiöiden leviämisessä.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FD77D6-9E72-4B49-8E1E-E6201DD70B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br>
              <a:rPr lang="fi-FI" dirty="0"/>
            </a:br>
            <a:r>
              <a:rPr lang="fi-FI" dirty="0"/>
              <a:t>Sopivassa ympäristössä innovaation tarina tarttuu ja leimahtaa ilmiöksi</a:t>
            </a:r>
          </a:p>
        </p:txBody>
      </p:sp>
    </p:spTree>
    <p:extLst>
      <p:ext uri="{BB962C8B-B14F-4D97-AF65-F5344CB8AC3E}">
        <p14:creationId xmlns:p14="http://schemas.microsoft.com/office/powerpoint/2010/main" val="4156857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28D6C-1914-4896-A5DA-5B6CDDBE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Edelläkävijät mahdollistavat ilmiön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42DF7-778E-4B85-9344-3690FDB33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617" y="1879600"/>
            <a:ext cx="6403848" cy="4351338"/>
          </a:xfrm>
        </p:spPr>
        <p:txBody>
          <a:bodyPr>
            <a:normAutofit/>
          </a:bodyPr>
          <a:lstStyle/>
          <a:p>
            <a:r>
              <a:rPr lang="fi-FI" dirty="0"/>
              <a:t>Edelläkävijät toimivat viestin vastaanottajina.</a:t>
            </a:r>
          </a:p>
          <a:p>
            <a:r>
              <a:rPr lang="fi-FI" dirty="0"/>
              <a:t>Pelkkä vastaanotto ei riitä, viestin pitää myös tarrautua eli pysyä mielessä. </a:t>
            </a:r>
          </a:p>
          <a:p>
            <a:pPr lvl="1"/>
            <a:r>
              <a:rPr lang="fi-FI" sz="2200" dirty="0">
                <a:cs typeface="Aharoni" panose="02010803020104030203" pitchFamily="2" charset="-79"/>
              </a:rPr>
              <a:t>Kun viesti pysyy mielessä, se alkaa vahvistua otollisessa ympäristössä. Tyypillistä on, että sama tarina ei resonoi muissa ympäristöissä lainkaan. </a:t>
            </a:r>
          </a:p>
          <a:p>
            <a:pPr lvl="1"/>
            <a:r>
              <a:rPr lang="fi-FI" sz="2200" dirty="0">
                <a:ea typeface="Calibri" panose="020F0502020204030204" pitchFamily="34" charset="0"/>
                <a:cs typeface="Aharoni" panose="02010803020104030203" pitchFamily="2" charset="-79"/>
              </a:rPr>
              <a:t>I</a:t>
            </a:r>
            <a:r>
              <a:rPr lang="fi-FI" sz="22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hmiset ovat huomattavasti herkempiä ympäristölleen kuin miltä vaikuttaa.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AEDCDD-44DB-4684-93F7-489A6D575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Pienet tiiviit ryhmät vahvistavat sanomaa tai idean potentiaalia levitä. </a:t>
            </a:r>
            <a:r>
              <a:rPr lang="fi-FI" dirty="0">
                <a:ea typeface="Calibri" panose="020F0502020204030204" pitchFamily="34" charset="0"/>
              </a:rPr>
              <a:t>R</a:t>
            </a:r>
            <a:r>
              <a:rPr lang="fi-FI" sz="2800" dirty="0">
                <a:effectLst/>
                <a:ea typeface="Calibri" panose="020F0502020204030204" pitchFamily="34" charset="0"/>
                <a:cs typeface="Aharoni" panose="02010803020104030203" pitchFamily="2" charset="-79"/>
              </a:rPr>
              <a:t>yhmät toimivat sanomien jalostajina.</a:t>
            </a:r>
            <a:endParaRPr lang="fi-FI" sz="2800" dirty="0">
              <a:cs typeface="Aharoni" panose="02010803020104030203" pitchFamily="2" charset="-79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882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87BF30-157D-4792-A850-63907A5E2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 VII: Startupin menestystekijöitä</a:t>
            </a:r>
          </a:p>
        </p:txBody>
      </p:sp>
    </p:spTree>
    <p:extLst>
      <p:ext uri="{BB962C8B-B14F-4D97-AF65-F5344CB8AC3E}">
        <p14:creationId xmlns:p14="http://schemas.microsoft.com/office/powerpoint/2010/main" val="2752191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E4259-C5BB-4548-BFFC-EAEF5C22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395"/>
            <a:ext cx="9144000" cy="893984"/>
          </a:xfrm>
        </p:spPr>
        <p:txBody>
          <a:bodyPr/>
          <a:lstStyle/>
          <a:p>
            <a:r>
              <a:rPr lang="fi-FI" dirty="0"/>
              <a:t>Yrittäjä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9914CA8C-14DC-4253-BC44-D527E18CA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008" y="1242251"/>
            <a:ext cx="9144000" cy="490371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Kyky olla vuorovaikutuksessa ympäristönsä kanssa, tehdä havaintoja, löytää puutteita ja kehittää ratkaisuja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Kyky kuvitella sellaista, mitä ei vielä ole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Rohkeus kulkea visiotaan kohti ja toteuttaa sitä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Epävarmuuksien sietokyky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Kyky ulottaa asiantuntijuus tavanomaista ongelmanratkaisua pidemmälle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Taito löytää oikeat ihmiset ja tehdä yhteistyötä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Kyky muuttaa ajatteluaan ja toimintatapojaan yrityksen kasvaessa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Kokemus ja verkostot, jotka nopeuttavat ja tukevat onnistumista</a:t>
            </a:r>
            <a:endParaRPr lang="fi-FI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426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B6802-2E15-41FD-84DE-C7E1E0024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895"/>
            <a:ext cx="9144000" cy="903923"/>
          </a:xfrm>
        </p:spPr>
        <p:txBody>
          <a:bodyPr/>
          <a:lstStyle/>
          <a:p>
            <a:r>
              <a:rPr lang="fi-FI" dirty="0"/>
              <a:t>Idea ja ajoitus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0A267BE1-DECE-465B-B8C0-625203E6E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9410"/>
            <a:ext cx="9144000" cy="441788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Ainutlaatuinen idea, joka pystyy muuttamaan markkinaa ja vanhentamaan sitä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Ajoitus markkinoilla: tunnistetaan kuluttajat, jotka ymmärtävät tuotteen tai palvelun hyödyn ja ottavat sen käyttöönsä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Yrityksen valmius lanseerata kilpailukykyinen ja tavoitteenmukainen tuote</a:t>
            </a:r>
            <a:endParaRPr lang="fi-FI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548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8F0B30-3967-495C-B173-275A9B21D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23"/>
            <a:ext cx="9144000" cy="1022795"/>
          </a:xfrm>
        </p:spPr>
        <p:txBody>
          <a:bodyPr/>
          <a:lstStyle/>
          <a:p>
            <a:r>
              <a:rPr lang="fi-FI" dirty="0"/>
              <a:t>Organisaatio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73D8B99D-6B93-42F9-9F75-19AA922E7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2834"/>
            <a:ext cx="9144000" cy="404298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Tiimin sisäinen luottamus ja rohkeus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Muuntautumiskyky yrityksen kasvun eri vaiheissa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Yhteinen tavoite ja fokus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Testaus, epäonnistuminen ja kyky muuttaa suuntaa osa toimintakulttuuria</a:t>
            </a:r>
            <a:endParaRPr lang="fi-FI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7981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1D119-7161-47AF-A312-4347EA3D7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292607"/>
            <a:ext cx="9144000" cy="913067"/>
          </a:xfrm>
        </p:spPr>
        <p:txBody>
          <a:bodyPr/>
          <a:lstStyle/>
          <a:p>
            <a:r>
              <a:rPr lang="fi-FI" dirty="0"/>
              <a:t>Toimintaympäristö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32C31CC-0EE4-4DC1-BBFF-C0EDF33DF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16736"/>
            <a:ext cx="9144000" cy="445312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Kulttuuriset ja yhteiskunnalliset tekijät, jotka mahdollistavat esimerkiksi luovuuden valjastamisen tai yrittäjäksi heittäytymisen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Kannustavat esikuvat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3200" b="1" i="0" u="none" strike="noStrike" baseline="0" dirty="0"/>
              <a:t>Innovaatioympäristöt, joissa erilaiset osaajat kohtaavat (törmäytys), ainutlaatuisia ideoita syntyy ja etenee toteutukseen</a:t>
            </a:r>
            <a:endParaRPr lang="fi-FI" sz="3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1103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61370AE-A6D3-452E-9EB2-C4B0EA46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8727" y="5390017"/>
            <a:ext cx="2656611" cy="906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9744-84BA-D844-9AA8-C5E6E08BD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Lue koko julkaisu osoitteesta www.e2.fi/julkaisut</a:t>
            </a:r>
            <a:endParaRPr lang="en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F1D1365-6671-4154-9B50-056B8A1DD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98" y="5246583"/>
            <a:ext cx="2632609" cy="113553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CA4312E-225C-4605-A70A-E9C12F9D6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983" y="5390017"/>
            <a:ext cx="809743" cy="9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8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2722-40B2-254C-B078-1BD7134F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startup?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A720-A603-BA4A-A535-80EB392C2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640" y="1825625"/>
            <a:ext cx="684276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Ei yhtä yksittäistä määritelmää.</a:t>
            </a:r>
          </a:p>
          <a:p>
            <a:r>
              <a:rPr lang="fi-FI" dirty="0"/>
              <a:t>Startup on yritys, joka luo, synnyttää ja valtaa markkinoita.</a:t>
            </a:r>
          </a:p>
          <a:p>
            <a:pPr lvl="1"/>
            <a:r>
              <a:rPr lang="fi-FI" dirty="0"/>
              <a:t>Startupit ottavat isoja riskejä ja ravistelevat markkinaa 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lisäämällä </a:t>
            </a:r>
            <a:r>
              <a:rPr lang="fi-FI" dirty="0"/>
              <a:t>kilpailua.</a:t>
            </a:r>
          </a:p>
          <a:p>
            <a:pPr lvl="1"/>
            <a:r>
              <a:rPr lang="fi-FI" dirty="0"/>
              <a:t>Startupin liiketoiminta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 nojaa </a:t>
            </a:r>
            <a:r>
              <a:rPr lang="fi-FI" dirty="0"/>
              <a:t>ideaan, luovuuteen, innovaatioon ja tuotteen uutuuteen.</a:t>
            </a:r>
          </a:p>
          <a:p>
            <a:r>
              <a:rPr lang="fi-FI" dirty="0"/>
              <a:t>Elintarvikealan </a:t>
            </a:r>
            <a:r>
              <a:rPr lang="fi-FI" dirty="0" err="1"/>
              <a:t>startupeihin</a:t>
            </a:r>
            <a:r>
              <a:rPr lang="fi-FI" dirty="0"/>
              <a:t> viitataan usein etuliitteillä </a:t>
            </a:r>
            <a:r>
              <a:rPr lang="fi-FI" dirty="0" err="1"/>
              <a:t>foodtech</a:t>
            </a:r>
            <a:r>
              <a:rPr lang="fi-FI" dirty="0"/>
              <a:t>- tai </a:t>
            </a:r>
            <a:r>
              <a:rPr lang="fi-FI" dirty="0" err="1"/>
              <a:t>agri-foodtech</a:t>
            </a:r>
            <a:r>
              <a:rPr lang="fi-FI" dirty="0"/>
              <a:t>-, jossa </a:t>
            </a:r>
            <a:r>
              <a:rPr lang="fi-FI" dirty="0" err="1"/>
              <a:t>tech</a:t>
            </a:r>
            <a:r>
              <a:rPr lang="fi-FI" dirty="0"/>
              <a:t> korostaa skaalautuvuutta ja innovatiivisuutta.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10FF5-FA45-4E40-8AA2-699786789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r>
              <a:rPr lang="fi-FI" sz="3000" dirty="0"/>
              <a:t>Startupit ovat suuren riskin ja potentiaalin yrityksiä </a:t>
            </a:r>
            <a:endParaRPr lang="en-FI" sz="3000" dirty="0"/>
          </a:p>
        </p:txBody>
      </p:sp>
    </p:spTree>
    <p:extLst>
      <p:ext uri="{BB962C8B-B14F-4D97-AF65-F5344CB8AC3E}">
        <p14:creationId xmlns:p14="http://schemas.microsoft.com/office/powerpoint/2010/main" val="337948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D7E2B-22D8-8344-A388-806FEDCB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065271" cy="19428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000" dirty="0"/>
              <a:t>Startupin vaiheet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8D5B6-115E-174A-A68D-4F2C66A73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86323"/>
            <a:ext cx="3825241" cy="34335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Esimerkki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startupin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vaiheista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(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Lähde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EU Startup Monitor, 2019.)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3B58AE6-A333-4C9B-A099-9BD29475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222" y="578938"/>
            <a:ext cx="6164579" cy="57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7577A5-59A5-4D6A-9E31-826E7ECF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729886"/>
          </a:xfrm>
        </p:spPr>
        <p:txBody>
          <a:bodyPr>
            <a:noAutofit/>
          </a:bodyPr>
          <a:lstStyle/>
          <a:p>
            <a:r>
              <a:rPr lang="fi-FI" sz="4000" dirty="0"/>
              <a:t>Startupin perustajatiimi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31D17D-040D-49B7-8F85-8E57959AB6A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/>
              <a:t>Startupin perustaa tyypillisimmin kahden hengen tiimi </a:t>
            </a:r>
            <a:r>
              <a:rPr lang="fi-FI" sz="2000" dirty="0"/>
              <a:t>(Lähde: EU Startup </a:t>
            </a:r>
            <a:r>
              <a:rPr lang="fi-FI" sz="2000" dirty="0" err="1"/>
              <a:t>Monitor</a:t>
            </a:r>
            <a:r>
              <a:rPr lang="fi-FI" sz="2000" dirty="0"/>
              <a:t>, 2019)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52027C7-FB30-4FE0-A2D9-4B6F9E98B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5862" y="1611954"/>
            <a:ext cx="6019331" cy="36308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542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91D11-665C-49B4-8236-6A617781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Menestyvän startupin takana on visionäärinen yrittäjä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C4B50-E670-4A71-B826-75B070E3D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0192" cy="4351338"/>
          </a:xfrm>
        </p:spPr>
        <p:txBody>
          <a:bodyPr>
            <a:normAutofit/>
          </a:bodyPr>
          <a:lstStyle/>
          <a:p>
            <a:r>
              <a:rPr lang="fi-FI" dirty="0"/>
              <a:t>Startup-yrittäjät pystyvät etenemään nopeasti muuttuvassa ja osin tuntemattomassa ympäristössä.</a:t>
            </a:r>
          </a:p>
          <a:p>
            <a:r>
              <a:rPr lang="fi-FI" dirty="0">
                <a:ea typeface="Calibri" panose="020F0502020204030204" pitchFamily="34" charset="0"/>
              </a:rPr>
              <a:t>Heitä yhdistää </a:t>
            </a:r>
            <a:r>
              <a:rPr lang="fi-FI" dirty="0">
                <a:effectLst/>
                <a:ea typeface="Calibri" panose="020F0502020204030204" pitchFamily="34" charset="0"/>
              </a:rPr>
              <a:t>kyky hahmottaa ongelmia ja ajatella, että tulevaisuutta luodaan aktiivisesti. </a:t>
            </a:r>
          </a:p>
          <a:p>
            <a:r>
              <a:rPr lang="fi-FI" dirty="0">
                <a:effectLst/>
                <a:ea typeface="Calibri" panose="020F0502020204030204" pitchFamily="34" charset="0"/>
              </a:rPr>
              <a:t>Myös intuitiolla merkitystä: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 lopputulokset ovat liian vaikeita pääteltäviksi tai päättely saattaa jäykistää ajattelua. Intuitiolla startup-yrittäjä pystyy yhdistämään havaintoja, tunteita, muistikuvia ja tietoa. 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6891B1-E8F4-47AF-BE27-08F9E7997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Menestyvällä startup-yrittäjällä on näkemystä, nälkää ja </a:t>
            </a:r>
            <a:r>
              <a:rPr lang="fi-FI" dirty="0" err="1"/>
              <a:t>toimintaval-miutta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94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78201-1284-48BE-B7FA-AECA6382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Monet persoonaan liittyvät piirteet korreloivat menestyksen kanssa (1/2)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45796F-A631-4AA5-B1D6-AD53526CB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3394" y="2010820"/>
            <a:ext cx="6232451" cy="4351338"/>
          </a:xfrm>
        </p:spPr>
        <p:txBody>
          <a:bodyPr>
            <a:normAutofit/>
          </a:bodyPr>
          <a:lstStyle/>
          <a:p>
            <a:r>
              <a:rPr lang="fi-FI" dirty="0"/>
              <a:t>Menestystä edistävät esimerkiksi seuraavat piirteet:</a:t>
            </a:r>
          </a:p>
          <a:p>
            <a:pPr lvl="1"/>
            <a:r>
              <a:rPr lang="fi-FI" sz="2600" dirty="0">
                <a:solidFill>
                  <a:schemeClr val="bg1">
                    <a:lumMod val="50000"/>
                  </a:schemeClr>
                </a:solidFill>
              </a:rPr>
              <a:t>kyky nähdä sitä, mitä ei vielä ole (visionäärisyys)</a:t>
            </a:r>
          </a:p>
          <a:p>
            <a:pPr lvl="1"/>
            <a:r>
              <a:rPr lang="fi-FI" sz="2600" dirty="0">
                <a:solidFill>
                  <a:schemeClr val="bg1">
                    <a:lumMod val="50000"/>
                  </a:schemeClr>
                </a:solidFill>
              </a:rPr>
              <a:t>määrätietoisuus, itsenäisyys</a:t>
            </a:r>
          </a:p>
          <a:p>
            <a:pPr lvl="1"/>
            <a:r>
              <a:rPr lang="fi-FI" sz="2600" dirty="0">
                <a:solidFill>
                  <a:schemeClr val="bg1">
                    <a:lumMod val="50000"/>
                  </a:schemeClr>
                </a:solidFill>
              </a:rPr>
              <a:t>kyky oppia nopeasti, monitaitoisuus</a:t>
            </a:r>
          </a:p>
          <a:p>
            <a:pPr lvl="1"/>
            <a:r>
              <a:rPr lang="en-GB" sz="2600" dirty="0" err="1">
                <a:solidFill>
                  <a:schemeClr val="bg1">
                    <a:lumMod val="50000"/>
                  </a:schemeClr>
                </a:solidFill>
              </a:rPr>
              <a:t>itseluottamus</a:t>
            </a:r>
            <a:endParaRPr lang="en-GB" sz="2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sz="2600" dirty="0" err="1">
                <a:solidFill>
                  <a:schemeClr val="bg1">
                    <a:lumMod val="50000"/>
                  </a:schemeClr>
                </a:solidFill>
              </a:rPr>
              <a:t>halu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 olla </a:t>
            </a:r>
            <a:r>
              <a:rPr lang="en-GB" sz="2600" dirty="0" err="1">
                <a:solidFill>
                  <a:schemeClr val="bg1">
                    <a:lumMod val="50000"/>
                  </a:schemeClr>
                </a:solidFill>
              </a:rPr>
              <a:t>muutoksen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600" dirty="0" err="1">
                <a:solidFill>
                  <a:schemeClr val="bg1">
                    <a:lumMod val="50000"/>
                  </a:schemeClr>
                </a:solidFill>
              </a:rPr>
              <a:t>tekijä</a:t>
            </a:r>
            <a:endParaRPr lang="en-GB" sz="2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i-FI" sz="26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7190B8-0069-4410-8452-7B0C74A8B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Rohkeus, </a:t>
            </a:r>
            <a:br>
              <a:rPr lang="fi-FI" dirty="0"/>
            </a:br>
            <a:r>
              <a:rPr lang="fi-FI" dirty="0"/>
              <a:t>kyky sietää epävarmuutta, taito löytää sopivat verkostot</a:t>
            </a:r>
          </a:p>
        </p:txBody>
      </p:sp>
    </p:spTree>
    <p:extLst>
      <p:ext uri="{BB962C8B-B14F-4D97-AF65-F5344CB8AC3E}">
        <p14:creationId xmlns:p14="http://schemas.microsoft.com/office/powerpoint/2010/main" val="177437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UR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B4933F74F3E5C40A4115C24726C7B1B" ma:contentTypeVersion="2" ma:contentTypeDescription="Luo uusi asiakirja." ma:contentTypeScope="" ma:versionID="d0e4255bdf1c3acdf046501b2cce66de">
  <xsd:schema xmlns:xsd="http://www.w3.org/2001/XMLSchema" xmlns:xs="http://www.w3.org/2001/XMLSchema" xmlns:p="http://schemas.microsoft.com/office/2006/metadata/properties" xmlns:ns2="8fae191c-3312-49a7-9a7d-e2f080e635f6" targetNamespace="http://schemas.microsoft.com/office/2006/metadata/properties" ma:root="true" ma:fieldsID="6fbe13d6484cf14b756e0b48a2b0a3dd" ns2:_="">
    <xsd:import namespace="8fae191c-3312-49a7-9a7d-e2f080e63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e191c-3312-49a7-9a7d-e2f080e63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2960C0-E512-4D7E-9525-AC5D445D4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e191c-3312-49a7-9a7d-e2f080e63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B0EB87-710B-4798-947D-C890D98D71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59CC5-2665-4F09-A987-350CE1F7601C}">
  <ds:schemaRefs>
    <ds:schemaRef ds:uri="http://purl.org/dc/terms/"/>
    <ds:schemaRef ds:uri="http://schemas.microsoft.com/office/infopath/2007/PartnerControls"/>
    <ds:schemaRef ds:uri="8fae191c-3312-49a7-9a7d-e2f080e635f6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2175</Words>
  <Application>Microsoft Office PowerPoint</Application>
  <PresentationFormat>Laajakuva</PresentationFormat>
  <Paragraphs>248</Paragraphs>
  <Slides>49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49</vt:i4>
      </vt:variant>
    </vt:vector>
  </HeadingPairs>
  <TitlesOfParts>
    <vt:vector size="54" baseType="lpstr">
      <vt:lpstr>Aharoni</vt:lpstr>
      <vt:lpstr>Arial</vt:lpstr>
      <vt:lpstr>Calibri</vt:lpstr>
      <vt:lpstr>Calibri Light</vt:lpstr>
      <vt:lpstr>Office Theme</vt:lpstr>
      <vt:lpstr>PowerPoint-esitys</vt:lpstr>
      <vt:lpstr>Tämä tietopaketti perustuu e2 Tutkimuksen julkaisuun Startupin menestystekijät – tarkastelussa elintarvikeala ja tapaus Nyhtökaura (2020)  Raportin pääkirjoittaja on ETT Reetta Kivelä. Kivelän lisäksi raporttiin ovat kirjoittaneet VTT Jenni Simonen ja YTM Aino Heikkilä.   Raportti löytyy e2 Tutkimuksen sivuilta: www.e2.fi/julkaisut (ISBN 978-952-5895-86-5)   </vt:lpstr>
      <vt:lpstr>Sisällys</vt:lpstr>
      <vt:lpstr>OSA I: Mikä on startup?</vt:lpstr>
      <vt:lpstr>Mikä on startup?</vt:lpstr>
      <vt:lpstr>Startupin vaiheet</vt:lpstr>
      <vt:lpstr>Startupin perustajatiimi</vt:lpstr>
      <vt:lpstr>Menestyvän startupin takana on visionäärinen yrittäjä</vt:lpstr>
      <vt:lpstr>Monet persoonaan liittyvät piirteet korreloivat menestyksen kanssa (1/2) </vt:lpstr>
      <vt:lpstr>Monet persoonaan liittyvät piirteet korreloivat menestyksen kanssa (2/2) </vt:lpstr>
      <vt:lpstr>Tiimin osaaminen korostuu</vt:lpstr>
      <vt:lpstr>OSA II: Esikuvilla ja ympäristöllä on merkitystä</vt:lpstr>
      <vt:lpstr>Ympäristö kannustaa yrittämään</vt:lpstr>
      <vt:lpstr>Ongelma ja ratkaisu lähellä toisiaan </vt:lpstr>
      <vt:lpstr>Esikuvista voimaa</vt:lpstr>
      <vt:lpstr>Esikuviin kaivataan monipuolisuutta</vt:lpstr>
      <vt:lpstr>OSA III: Startup tarvitsee idean</vt:lpstr>
      <vt:lpstr>Startup tarvitsee idean</vt:lpstr>
      <vt:lpstr>Ideoita syntyy ja synnytetään</vt:lpstr>
      <vt:lpstr>Ideoita syntyy ja synnytetään</vt:lpstr>
      <vt:lpstr>Idea tarvitsee menestyäkseen sopivan ajan ja vauhdin (1/3)</vt:lpstr>
      <vt:lpstr>Idea tarvitsee menestyäkseen sopivan ajan ja vauhdin (2/3)</vt:lpstr>
      <vt:lpstr>Idea tarvitsee menestyäkseen sopivan ajan ja vauhdin (3/3)</vt:lpstr>
      <vt:lpstr>OSA IV: Innovaatioympäristön merkitys</vt:lpstr>
      <vt:lpstr>Innovaatioympäristö</vt:lpstr>
      <vt:lpstr>Hyötyä tiedonjaosta</vt:lpstr>
      <vt:lpstr>Joukkoälystä voimaa</vt:lpstr>
      <vt:lpstr>Innovatiivisuuden mittarit</vt:lpstr>
      <vt:lpstr>OSA V: Pelkkä idea ei riitä – startup-tarinoihin liittyy vahvasti rahoitus  </vt:lpstr>
      <vt:lpstr>Rahoitus (1/2)</vt:lpstr>
      <vt:lpstr>Rahoitus (2/2)</vt:lpstr>
      <vt:lpstr>Rahoitusta valtiontuista</vt:lpstr>
      <vt:lpstr>Agri-foodtech-startupien rahoituksen jakautuminen Saksassa (240 milj.€), Iso-Britanniassa (miljardi euroa) ja Ranskassa (450 milj.€). </vt:lpstr>
      <vt:lpstr>OSA VI: Ruoka-alan erityispiirteitä</vt:lpstr>
      <vt:lpstr>Ruoka-alan innovaatioympäristöt </vt:lpstr>
      <vt:lpstr>Suuret yritykset avainroolissa</vt:lpstr>
      <vt:lpstr>Poliittinen ohjaus vaikuttaa innovaatioympäristöön</vt:lpstr>
      <vt:lpstr>Kuluttajat ja ruokailmiöt</vt:lpstr>
      <vt:lpstr>Muutokset vaativat aikaa</vt:lpstr>
      <vt:lpstr>Kasvisruokamarkkinoilla muutoksia</vt:lpstr>
      <vt:lpstr>Ruoka-alan startupit ja ilmiöt</vt:lpstr>
      <vt:lpstr>Hyvä innovaatio leimahtaa ilmiöksi</vt:lpstr>
      <vt:lpstr>Edelläkävijät mahdollistavat ilmiön</vt:lpstr>
      <vt:lpstr>OSA VII: Startupin menestystekijöitä</vt:lpstr>
      <vt:lpstr>Yrittäjä</vt:lpstr>
      <vt:lpstr>Idea ja ajoitus</vt:lpstr>
      <vt:lpstr>Organisaatio</vt:lpstr>
      <vt:lpstr>Toimintaympäristö</vt:lpstr>
      <vt:lpstr>Lue koko julkaisu osoitteesta www.e2.fi/julkaisut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Aino Friman</dc:creator>
  <cp:lastModifiedBy>Aino Friman</cp:lastModifiedBy>
  <cp:revision>15</cp:revision>
  <dcterms:created xsi:type="dcterms:W3CDTF">2020-12-07T11:13:47Z</dcterms:created>
  <dcterms:modified xsi:type="dcterms:W3CDTF">2020-12-17T12:15:01Z</dcterms:modified>
</cp:coreProperties>
</file>